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 id="2147483756" r:id="rId5"/>
  </p:sldMasterIdLst>
  <p:notesMasterIdLst>
    <p:notesMasterId r:id="rId156"/>
  </p:notesMasterIdLst>
  <p:handoutMasterIdLst>
    <p:handoutMasterId r:id="rId157"/>
  </p:handoutMasterIdLst>
  <p:sldIdLst>
    <p:sldId id="520" r:id="rId6"/>
    <p:sldId id="756" r:id="rId7"/>
    <p:sldId id="757" r:id="rId8"/>
    <p:sldId id="758" r:id="rId9"/>
    <p:sldId id="759" r:id="rId10"/>
    <p:sldId id="760" r:id="rId11"/>
    <p:sldId id="736" r:id="rId12"/>
    <p:sldId id="737" r:id="rId13"/>
    <p:sldId id="738" r:id="rId14"/>
    <p:sldId id="739" r:id="rId15"/>
    <p:sldId id="740" r:id="rId16"/>
    <p:sldId id="741" r:id="rId17"/>
    <p:sldId id="761" r:id="rId18"/>
    <p:sldId id="742" r:id="rId19"/>
    <p:sldId id="743" r:id="rId20"/>
    <p:sldId id="744" r:id="rId21"/>
    <p:sldId id="687" r:id="rId22"/>
    <p:sldId id="688" r:id="rId23"/>
    <p:sldId id="689" r:id="rId24"/>
    <p:sldId id="690" r:id="rId25"/>
    <p:sldId id="762" r:id="rId26"/>
    <p:sldId id="763" r:id="rId27"/>
    <p:sldId id="764" r:id="rId28"/>
    <p:sldId id="765" r:id="rId29"/>
    <p:sldId id="766" r:id="rId30"/>
    <p:sldId id="767" r:id="rId31"/>
    <p:sldId id="769" r:id="rId32"/>
    <p:sldId id="768" r:id="rId33"/>
    <p:sldId id="770" r:id="rId34"/>
    <p:sldId id="771" r:id="rId35"/>
    <p:sldId id="772" r:id="rId36"/>
    <p:sldId id="773" r:id="rId37"/>
    <p:sldId id="774" r:id="rId38"/>
    <p:sldId id="775" r:id="rId39"/>
    <p:sldId id="800" r:id="rId40"/>
    <p:sldId id="801" r:id="rId41"/>
    <p:sldId id="802" r:id="rId42"/>
    <p:sldId id="803" r:id="rId43"/>
    <p:sldId id="804" r:id="rId44"/>
    <p:sldId id="805" r:id="rId45"/>
    <p:sldId id="806" r:id="rId46"/>
    <p:sldId id="807" r:id="rId47"/>
    <p:sldId id="808" r:id="rId48"/>
    <p:sldId id="809" r:id="rId49"/>
    <p:sldId id="810" r:id="rId50"/>
    <p:sldId id="811" r:id="rId51"/>
    <p:sldId id="812" r:id="rId52"/>
    <p:sldId id="813" r:id="rId53"/>
    <p:sldId id="814" r:id="rId54"/>
    <p:sldId id="815" r:id="rId55"/>
    <p:sldId id="816" r:id="rId56"/>
    <p:sldId id="817" r:id="rId57"/>
    <p:sldId id="818" r:id="rId58"/>
    <p:sldId id="819" r:id="rId59"/>
    <p:sldId id="820" r:id="rId60"/>
    <p:sldId id="821" r:id="rId61"/>
    <p:sldId id="822" r:id="rId62"/>
    <p:sldId id="823" r:id="rId63"/>
    <p:sldId id="824" r:id="rId64"/>
    <p:sldId id="825" r:id="rId65"/>
    <p:sldId id="826" r:id="rId66"/>
    <p:sldId id="847" r:id="rId67"/>
    <p:sldId id="828" r:id="rId68"/>
    <p:sldId id="829" r:id="rId69"/>
    <p:sldId id="830" r:id="rId70"/>
    <p:sldId id="831" r:id="rId71"/>
    <p:sldId id="832" r:id="rId72"/>
    <p:sldId id="833" r:id="rId73"/>
    <p:sldId id="834" r:id="rId74"/>
    <p:sldId id="836" r:id="rId75"/>
    <p:sldId id="835" r:id="rId76"/>
    <p:sldId id="837" r:id="rId77"/>
    <p:sldId id="838" r:id="rId78"/>
    <p:sldId id="839" r:id="rId79"/>
    <p:sldId id="840" r:id="rId80"/>
    <p:sldId id="841" r:id="rId81"/>
    <p:sldId id="848" r:id="rId82"/>
    <p:sldId id="842" r:id="rId83"/>
    <p:sldId id="843" r:id="rId84"/>
    <p:sldId id="844" r:id="rId85"/>
    <p:sldId id="845" r:id="rId86"/>
    <p:sldId id="846" r:id="rId87"/>
    <p:sldId id="849" r:id="rId88"/>
    <p:sldId id="850" r:id="rId89"/>
    <p:sldId id="851" r:id="rId90"/>
    <p:sldId id="852" r:id="rId91"/>
    <p:sldId id="853" r:id="rId92"/>
    <p:sldId id="854" r:id="rId93"/>
    <p:sldId id="869" r:id="rId94"/>
    <p:sldId id="870" r:id="rId95"/>
    <p:sldId id="862" r:id="rId96"/>
    <p:sldId id="871" r:id="rId97"/>
    <p:sldId id="861" r:id="rId98"/>
    <p:sldId id="863" r:id="rId99"/>
    <p:sldId id="864" r:id="rId100"/>
    <p:sldId id="865" r:id="rId101"/>
    <p:sldId id="872" r:id="rId102"/>
    <p:sldId id="873" r:id="rId103"/>
    <p:sldId id="874" r:id="rId104"/>
    <p:sldId id="875" r:id="rId105"/>
    <p:sldId id="876" r:id="rId106"/>
    <p:sldId id="877" r:id="rId107"/>
    <p:sldId id="866" r:id="rId108"/>
    <p:sldId id="878" r:id="rId109"/>
    <p:sldId id="879" r:id="rId110"/>
    <p:sldId id="880" r:id="rId111"/>
    <p:sldId id="881" r:id="rId112"/>
    <p:sldId id="882" r:id="rId113"/>
    <p:sldId id="883" r:id="rId114"/>
    <p:sldId id="884" r:id="rId115"/>
    <p:sldId id="885" r:id="rId116"/>
    <p:sldId id="886" r:id="rId117"/>
    <p:sldId id="887" r:id="rId118"/>
    <p:sldId id="888" r:id="rId119"/>
    <p:sldId id="889" r:id="rId120"/>
    <p:sldId id="890" r:id="rId121"/>
    <p:sldId id="891" r:id="rId122"/>
    <p:sldId id="892" r:id="rId123"/>
    <p:sldId id="855" r:id="rId124"/>
    <p:sldId id="856" r:id="rId125"/>
    <p:sldId id="857" r:id="rId126"/>
    <p:sldId id="859" r:id="rId127"/>
    <p:sldId id="860" r:id="rId128"/>
    <p:sldId id="858" r:id="rId129"/>
    <p:sldId id="867" r:id="rId130"/>
    <p:sldId id="868" r:id="rId131"/>
    <p:sldId id="796" r:id="rId132"/>
    <p:sldId id="797" r:id="rId133"/>
    <p:sldId id="798" r:id="rId134"/>
    <p:sldId id="776" r:id="rId135"/>
    <p:sldId id="777" r:id="rId136"/>
    <p:sldId id="783" r:id="rId137"/>
    <p:sldId id="778" r:id="rId138"/>
    <p:sldId id="784" r:id="rId139"/>
    <p:sldId id="785" r:id="rId140"/>
    <p:sldId id="799" r:id="rId141"/>
    <p:sldId id="786" r:id="rId142"/>
    <p:sldId id="787" r:id="rId143"/>
    <p:sldId id="788" r:id="rId144"/>
    <p:sldId id="789" r:id="rId145"/>
    <p:sldId id="790" r:id="rId146"/>
    <p:sldId id="791" r:id="rId147"/>
    <p:sldId id="792" r:id="rId148"/>
    <p:sldId id="793" r:id="rId149"/>
    <p:sldId id="794" r:id="rId150"/>
    <p:sldId id="795" r:id="rId151"/>
    <p:sldId id="779" r:id="rId152"/>
    <p:sldId id="780" r:id="rId153"/>
    <p:sldId id="781" r:id="rId154"/>
    <p:sldId id="782" r:id="rId15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520"/>
            <p14:sldId id="756"/>
            <p14:sldId id="757"/>
            <p14:sldId id="758"/>
            <p14:sldId id="759"/>
            <p14:sldId id="760"/>
            <p14:sldId id="736"/>
            <p14:sldId id="737"/>
            <p14:sldId id="738"/>
            <p14:sldId id="739"/>
            <p14:sldId id="740"/>
            <p14:sldId id="741"/>
            <p14:sldId id="761"/>
            <p14:sldId id="742"/>
            <p14:sldId id="743"/>
            <p14:sldId id="744"/>
            <p14:sldId id="687"/>
            <p14:sldId id="688"/>
            <p14:sldId id="689"/>
            <p14:sldId id="690"/>
            <p14:sldId id="762"/>
            <p14:sldId id="763"/>
            <p14:sldId id="764"/>
            <p14:sldId id="765"/>
            <p14:sldId id="766"/>
            <p14:sldId id="767"/>
            <p14:sldId id="769"/>
            <p14:sldId id="768"/>
            <p14:sldId id="770"/>
            <p14:sldId id="771"/>
            <p14:sldId id="772"/>
            <p14:sldId id="773"/>
            <p14:sldId id="774"/>
            <p14:sldId id="775"/>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47"/>
            <p14:sldId id="828"/>
            <p14:sldId id="829"/>
            <p14:sldId id="830"/>
            <p14:sldId id="831"/>
            <p14:sldId id="832"/>
            <p14:sldId id="833"/>
            <p14:sldId id="834"/>
            <p14:sldId id="836"/>
            <p14:sldId id="835"/>
            <p14:sldId id="837"/>
            <p14:sldId id="838"/>
            <p14:sldId id="839"/>
            <p14:sldId id="840"/>
            <p14:sldId id="841"/>
            <p14:sldId id="848"/>
            <p14:sldId id="842"/>
            <p14:sldId id="843"/>
            <p14:sldId id="844"/>
            <p14:sldId id="845"/>
            <p14:sldId id="846"/>
            <p14:sldId id="849"/>
            <p14:sldId id="850"/>
            <p14:sldId id="851"/>
            <p14:sldId id="852"/>
            <p14:sldId id="853"/>
            <p14:sldId id="854"/>
            <p14:sldId id="869"/>
            <p14:sldId id="870"/>
            <p14:sldId id="862"/>
            <p14:sldId id="871"/>
            <p14:sldId id="861"/>
            <p14:sldId id="863"/>
            <p14:sldId id="864"/>
            <p14:sldId id="865"/>
            <p14:sldId id="872"/>
            <p14:sldId id="873"/>
            <p14:sldId id="874"/>
            <p14:sldId id="875"/>
            <p14:sldId id="876"/>
            <p14:sldId id="877"/>
            <p14:sldId id="866"/>
            <p14:sldId id="878"/>
            <p14:sldId id="879"/>
            <p14:sldId id="880"/>
            <p14:sldId id="881"/>
            <p14:sldId id="882"/>
            <p14:sldId id="883"/>
            <p14:sldId id="884"/>
            <p14:sldId id="885"/>
            <p14:sldId id="886"/>
            <p14:sldId id="887"/>
            <p14:sldId id="888"/>
            <p14:sldId id="889"/>
            <p14:sldId id="890"/>
            <p14:sldId id="891"/>
            <p14:sldId id="892"/>
            <p14:sldId id="855"/>
            <p14:sldId id="856"/>
            <p14:sldId id="857"/>
            <p14:sldId id="859"/>
            <p14:sldId id="860"/>
            <p14:sldId id="858"/>
            <p14:sldId id="867"/>
            <p14:sldId id="868"/>
            <p14:sldId id="796"/>
            <p14:sldId id="797"/>
            <p14:sldId id="798"/>
            <p14:sldId id="776"/>
            <p14:sldId id="777"/>
            <p14:sldId id="783"/>
            <p14:sldId id="778"/>
            <p14:sldId id="784"/>
            <p14:sldId id="785"/>
            <p14:sldId id="799"/>
            <p14:sldId id="786"/>
            <p14:sldId id="787"/>
            <p14:sldId id="788"/>
            <p14:sldId id="789"/>
            <p14:sldId id="790"/>
            <p14:sldId id="791"/>
            <p14:sldId id="792"/>
            <p14:sldId id="793"/>
            <p14:sldId id="794"/>
            <p14:sldId id="795"/>
            <p14:sldId id="779"/>
            <p14:sldId id="780"/>
            <p14:sldId id="781"/>
            <p14:sldId id="782"/>
          </p14:sldIdLst>
        </p14:section>
      </p14:sectionLst>
    </p:ex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E8200"/>
    <a:srgbClr val="00AEEF"/>
    <a:srgbClr val="FBFBFB"/>
    <a:srgbClr val="000000"/>
    <a:srgbClr val="929292"/>
    <a:srgbClr val="4D4D4D"/>
    <a:srgbClr val="F28500"/>
    <a:srgbClr val="83B800"/>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53" autoAdjust="0"/>
    <p:restoredTop sz="94055" autoAdjust="0"/>
  </p:normalViewPr>
  <p:slideViewPr>
    <p:cSldViewPr snapToGrid="0">
      <p:cViewPr varScale="1">
        <p:scale>
          <a:sx n="73" d="100"/>
          <a:sy n="73" d="100"/>
        </p:scale>
        <p:origin x="312" y="66"/>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95" d="100"/>
          <a:sy n="95" d="100"/>
        </p:scale>
        <p:origin x="-363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theme" Target="theme/theme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slide" Target="slides/slide135.xml"/><Relationship Id="rId145" Type="http://schemas.openxmlformats.org/officeDocument/2006/relationships/slide" Target="slides/slide140.xml"/><Relationship Id="rId153" Type="http://schemas.openxmlformats.org/officeDocument/2006/relationships/slide" Target="slides/slide148.xml"/><Relationship Id="rId16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handoutMaster" Target="handoutMasters/handoutMaster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TechReady</a:t>
            </a:r>
            <a:r>
              <a:rPr lang="en-US" dirty="0">
                <a:latin typeface="Segoe UI" pitchFamily="34" charset="0"/>
              </a:rPr>
              <a:t> 14</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5/11/2019</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TechReady</a:t>
            </a:r>
            <a:r>
              <a:rPr lang="en-US" dirty="0"/>
              <a:t> 14</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5/11/2019</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715367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20801002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7555285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18104155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4091941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9162486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157780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Color 2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Color 3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Color Layou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3734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416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_ITPr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1410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64105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6293930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9" name="Text Placeholder 8"/>
          <p:cNvSpPr>
            <a:spLocks noGrp="1"/>
          </p:cNvSpPr>
          <p:nvPr>
            <p:ph type="body" sz="quarter" idx="11" hasCustomPrompt="1"/>
          </p:nvPr>
        </p:nvSpPr>
        <p:spPr>
          <a:xfrm>
            <a:off x="512763" y="3219165"/>
            <a:ext cx="7513637"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199568750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74" r:id="rId4"/>
    <p:sldLayoutId id="2147483739" r:id="rId5"/>
    <p:sldLayoutId id="2147483740" r:id="rId6"/>
    <p:sldLayoutId id="2147483742" r:id="rId7"/>
    <p:sldLayoutId id="2147483743" r:id="rId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78" r:id="rId2"/>
    <p:sldLayoutId id="2147483764" r:id="rId3"/>
    <p:sldLayoutId id="2147483765" r:id="rId4"/>
    <p:sldLayoutId id="2147483776" r:id="rId5"/>
    <p:sldLayoutId id="2147483766" r:id="rId6"/>
    <p:sldLayoutId id="2147483767" r:id="rId7"/>
    <p:sldLayoutId id="2147483768" r:id="rId8"/>
    <p:sldLayoutId id="2147483769" r:id="rId9"/>
    <p:sldLayoutId id="2147483770" r:id="rId10"/>
    <p:sldLayoutId id="2147483771" r:id="rId11"/>
    <p:sldLayoutId id="2147483772" r:id="rId1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102.xml.rels><?xml version="1.0" encoding="UTF-8" standalone="yes"?>
<Relationships xmlns="http://schemas.openxmlformats.org/package/2006/relationships"><Relationship Id="rId2" Type="http://schemas.openxmlformats.org/officeDocument/2006/relationships/hyperlink" Target="https://serilog.net/" TargetMode="Externa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1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hyperlink" Target="http://openid.net/connect/" TargetMode="Externa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www.openapis.org/" TargetMode="External"/><Relationship Id="rId2" Type="http://schemas.openxmlformats.org/officeDocument/2006/relationships/hyperlink" Target="https://en.wikipedia.org/wiki/Representational_state_transfer"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a:extLst>
              <a:ext uri="{FF2B5EF4-FFF2-40B4-BE49-F238E27FC236}">
                <a16:creationId xmlns:a16="http://schemas.microsoft.com/office/drawing/2014/main" id="{8A67E349-F790-499A-889E-3F8B9E27EE4D}"/>
              </a:ext>
            </a:extLst>
          </p:cNvPr>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a:extLst>
              <a:ext uri="{FF2B5EF4-FFF2-40B4-BE49-F238E27FC236}">
                <a16:creationId xmlns:a16="http://schemas.microsoft.com/office/drawing/2014/main" id="{685FF1EC-9642-4C61-96A4-3359CF3BA8FF}"/>
              </a:ext>
            </a:extLst>
          </p:cNvPr>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Learning </a:t>
            </a:r>
            <a:r>
              <a:rPr lang="en-IN" dirty="0"/>
              <a:t>ASP.NET Core Web API</a:t>
            </a:r>
          </a:p>
        </p:txBody>
      </p:sp>
    </p:spTree>
    <p:extLst>
      <p:ext uri="{BB962C8B-B14F-4D97-AF65-F5344CB8AC3E}">
        <p14:creationId xmlns:p14="http://schemas.microsoft.com/office/powerpoint/2010/main" val="12276198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BC7680-3E10-42D6-92B5-FF1F08A36BBC}"/>
              </a:ext>
            </a:extLst>
          </p:cNvPr>
          <p:cNvPicPr>
            <a:picLocks noChangeAspect="1"/>
          </p:cNvPicPr>
          <p:nvPr/>
        </p:nvPicPr>
        <p:blipFill>
          <a:blip r:embed="rId2"/>
          <a:stretch>
            <a:fillRect/>
          </a:stretch>
        </p:blipFill>
        <p:spPr>
          <a:xfrm>
            <a:off x="296681" y="249146"/>
            <a:ext cx="11170804" cy="4205288"/>
          </a:xfrm>
          <a:prstGeom prst="rect">
            <a:avLst/>
          </a:prstGeom>
        </p:spPr>
      </p:pic>
    </p:spTree>
    <p:extLst>
      <p:ext uri="{BB962C8B-B14F-4D97-AF65-F5344CB8AC3E}">
        <p14:creationId xmlns:p14="http://schemas.microsoft.com/office/powerpoint/2010/main" val="572886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1F60B2-8C2D-4A73-8112-81FC0BA78124}"/>
              </a:ext>
            </a:extLst>
          </p:cNvPr>
          <p:cNvPicPr>
            <a:picLocks noChangeAspect="1"/>
          </p:cNvPicPr>
          <p:nvPr/>
        </p:nvPicPr>
        <p:blipFill>
          <a:blip r:embed="rId2"/>
          <a:stretch>
            <a:fillRect/>
          </a:stretch>
        </p:blipFill>
        <p:spPr>
          <a:xfrm>
            <a:off x="295592" y="209957"/>
            <a:ext cx="9731662" cy="5080500"/>
          </a:xfrm>
          <a:prstGeom prst="rect">
            <a:avLst/>
          </a:prstGeom>
        </p:spPr>
      </p:pic>
    </p:spTree>
    <p:extLst>
      <p:ext uri="{BB962C8B-B14F-4D97-AF65-F5344CB8AC3E}">
        <p14:creationId xmlns:p14="http://schemas.microsoft.com/office/powerpoint/2010/main" val="244838403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EE3220-84D5-4231-9FC0-A351D60BC8F9}"/>
              </a:ext>
            </a:extLst>
          </p:cNvPr>
          <p:cNvPicPr>
            <a:picLocks noChangeAspect="1"/>
          </p:cNvPicPr>
          <p:nvPr/>
        </p:nvPicPr>
        <p:blipFill>
          <a:blip r:embed="rId2"/>
          <a:stretch>
            <a:fillRect/>
          </a:stretch>
        </p:blipFill>
        <p:spPr>
          <a:xfrm>
            <a:off x="412205" y="469447"/>
            <a:ext cx="10556886" cy="2130062"/>
          </a:xfrm>
          <a:prstGeom prst="rect">
            <a:avLst/>
          </a:prstGeom>
        </p:spPr>
      </p:pic>
      <p:pic>
        <p:nvPicPr>
          <p:cNvPr id="3" name="Picture 2">
            <a:extLst>
              <a:ext uri="{FF2B5EF4-FFF2-40B4-BE49-F238E27FC236}">
                <a16:creationId xmlns:a16="http://schemas.microsoft.com/office/drawing/2014/main" id="{E4FAE8C6-D8D4-4A79-B37D-209709643F7D}"/>
              </a:ext>
            </a:extLst>
          </p:cNvPr>
          <p:cNvPicPr>
            <a:picLocks noChangeAspect="1"/>
          </p:cNvPicPr>
          <p:nvPr/>
        </p:nvPicPr>
        <p:blipFill>
          <a:blip r:embed="rId3"/>
          <a:stretch>
            <a:fillRect/>
          </a:stretch>
        </p:blipFill>
        <p:spPr>
          <a:xfrm>
            <a:off x="1620632" y="3691345"/>
            <a:ext cx="9485019" cy="1494609"/>
          </a:xfrm>
          <a:prstGeom prst="rect">
            <a:avLst/>
          </a:prstGeom>
        </p:spPr>
      </p:pic>
      <p:pic>
        <p:nvPicPr>
          <p:cNvPr id="4" name="Picture 3">
            <a:extLst>
              <a:ext uri="{FF2B5EF4-FFF2-40B4-BE49-F238E27FC236}">
                <a16:creationId xmlns:a16="http://schemas.microsoft.com/office/drawing/2014/main" id="{7FA1CFFD-9468-4542-9C26-7413C866D65C}"/>
              </a:ext>
            </a:extLst>
          </p:cNvPr>
          <p:cNvPicPr>
            <a:picLocks noChangeAspect="1"/>
          </p:cNvPicPr>
          <p:nvPr/>
        </p:nvPicPr>
        <p:blipFill>
          <a:blip r:embed="rId4"/>
          <a:stretch>
            <a:fillRect/>
          </a:stretch>
        </p:blipFill>
        <p:spPr>
          <a:xfrm>
            <a:off x="2927757" y="2226536"/>
            <a:ext cx="5880017" cy="940119"/>
          </a:xfrm>
          <a:prstGeom prst="rect">
            <a:avLst/>
          </a:prstGeom>
        </p:spPr>
      </p:pic>
    </p:spTree>
    <p:extLst>
      <p:ext uri="{BB962C8B-B14F-4D97-AF65-F5344CB8AC3E}">
        <p14:creationId xmlns:p14="http://schemas.microsoft.com/office/powerpoint/2010/main" val="383978125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F237FE-BFA3-4247-A79B-08A2F0B5BF8D}"/>
              </a:ext>
            </a:extLst>
          </p:cNvPr>
          <p:cNvSpPr/>
          <p:nvPr/>
        </p:nvSpPr>
        <p:spPr>
          <a:xfrm>
            <a:off x="252549" y="1490008"/>
            <a:ext cx="11464834" cy="2246769"/>
          </a:xfrm>
          <a:prstGeom prst="rect">
            <a:avLst/>
          </a:prstGeom>
        </p:spPr>
        <p:txBody>
          <a:bodyPr wrap="square">
            <a:spAutoFit/>
          </a:bodyPr>
          <a:lstStyle/>
          <a:p>
            <a:r>
              <a:rPr lang="en-US" sz="2000" dirty="0">
                <a:solidFill>
                  <a:srgbClr val="404040"/>
                </a:solidFill>
                <a:latin typeface="Open Sans"/>
              </a:rPr>
              <a:t>Often overlooked, logging errors and other information in case of bug in the program is an essential feature in a Web API.</a:t>
            </a:r>
          </a:p>
          <a:p>
            <a:r>
              <a:rPr lang="en-US" sz="2000" dirty="0">
                <a:solidFill>
                  <a:srgbClr val="404040"/>
                </a:solidFill>
                <a:latin typeface="Open Sans"/>
              </a:rPr>
              <a:t>In this article we will see how to implement logging in a rolling file in an ASP.NET Core </a:t>
            </a:r>
            <a:r>
              <a:rPr lang="en-US" sz="2000" dirty="0" err="1">
                <a:solidFill>
                  <a:srgbClr val="404040"/>
                </a:solidFill>
                <a:latin typeface="Open Sans"/>
              </a:rPr>
              <a:t>WebAPI</a:t>
            </a:r>
            <a:r>
              <a:rPr lang="en-US" sz="2000" dirty="0">
                <a:solidFill>
                  <a:srgbClr val="404040"/>
                </a:solidFill>
                <a:latin typeface="Open Sans"/>
              </a:rPr>
              <a:t> with </a:t>
            </a:r>
            <a:r>
              <a:rPr lang="en-US" sz="2000" dirty="0" err="1">
                <a:solidFill>
                  <a:srgbClr val="E15F41"/>
                </a:solidFill>
                <a:latin typeface="Open Sans"/>
                <a:hlinkClick r:id="rId2"/>
              </a:rPr>
              <a:t>Serilog</a:t>
            </a:r>
            <a:r>
              <a:rPr lang="en-US" sz="2000" dirty="0">
                <a:solidFill>
                  <a:srgbClr val="E15F41"/>
                </a:solidFill>
                <a:latin typeface="Open Sans"/>
                <a:hlinkClick r:id="rId2"/>
              </a:rPr>
              <a:t>.</a:t>
            </a:r>
            <a:endParaRPr lang="en-US" sz="2000" dirty="0">
              <a:solidFill>
                <a:srgbClr val="E15F41"/>
              </a:solidFill>
              <a:latin typeface="Open Sans"/>
            </a:endParaRPr>
          </a:p>
          <a:p>
            <a:endParaRPr lang="en-US" sz="2000" dirty="0">
              <a:solidFill>
                <a:srgbClr val="404040"/>
              </a:solidFill>
              <a:latin typeface="Open Sans"/>
            </a:endParaRPr>
          </a:p>
          <a:p>
            <a:r>
              <a:rPr lang="en-US" sz="2000" dirty="0" err="1">
                <a:solidFill>
                  <a:srgbClr val="E15F41"/>
                </a:solidFill>
                <a:latin typeface="Open Sans"/>
                <a:hlinkClick r:id="rId2"/>
              </a:rPr>
              <a:t>Serilog</a:t>
            </a:r>
            <a:r>
              <a:rPr lang="en-US" sz="2000" dirty="0">
                <a:solidFill>
                  <a:srgbClr val="404040"/>
                </a:solidFill>
                <a:latin typeface="Open Sans"/>
              </a:rPr>
              <a:t>, Like many other libraries for .NET, </a:t>
            </a:r>
            <a:r>
              <a:rPr lang="en-US" sz="2000" dirty="0" err="1">
                <a:solidFill>
                  <a:srgbClr val="404040"/>
                </a:solidFill>
                <a:latin typeface="Open Sans"/>
              </a:rPr>
              <a:t>Serilog</a:t>
            </a:r>
            <a:r>
              <a:rPr lang="en-US" sz="2000" dirty="0">
                <a:solidFill>
                  <a:srgbClr val="404040"/>
                </a:solidFill>
                <a:latin typeface="Open Sans"/>
              </a:rPr>
              <a:t> provides diagnostic logging to files, the console, and elsewhere.</a:t>
            </a:r>
            <a:endParaRPr lang="en-US" sz="2000" b="0" i="0" dirty="0">
              <a:solidFill>
                <a:srgbClr val="404040"/>
              </a:solidFill>
              <a:effectLst/>
              <a:latin typeface="Open Sans"/>
            </a:endParaRPr>
          </a:p>
        </p:txBody>
      </p:sp>
      <p:sp>
        <p:nvSpPr>
          <p:cNvPr id="3" name="TextBox 2">
            <a:extLst>
              <a:ext uri="{FF2B5EF4-FFF2-40B4-BE49-F238E27FC236}">
                <a16:creationId xmlns:a16="http://schemas.microsoft.com/office/drawing/2014/main" id="{ADCE4610-5C4E-462C-8C5C-A27C98E6CFE3}"/>
              </a:ext>
            </a:extLst>
          </p:cNvPr>
          <p:cNvSpPr txBox="1"/>
          <p:nvPr/>
        </p:nvSpPr>
        <p:spPr>
          <a:xfrm>
            <a:off x="365760" y="692331"/>
            <a:ext cx="1764907"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Logging</a:t>
            </a:r>
          </a:p>
        </p:txBody>
      </p:sp>
    </p:spTree>
    <p:extLst>
      <p:ext uri="{BB962C8B-B14F-4D97-AF65-F5344CB8AC3E}">
        <p14:creationId xmlns:p14="http://schemas.microsoft.com/office/powerpoint/2010/main" val="257400029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B11C00-5C0F-4101-BB37-B4844B630A38}"/>
              </a:ext>
            </a:extLst>
          </p:cNvPr>
          <p:cNvSpPr/>
          <p:nvPr/>
        </p:nvSpPr>
        <p:spPr>
          <a:xfrm>
            <a:off x="726437" y="448883"/>
            <a:ext cx="3473002" cy="369332"/>
          </a:xfrm>
          <a:prstGeom prst="rect">
            <a:avLst/>
          </a:prstGeom>
        </p:spPr>
        <p:txBody>
          <a:bodyPr wrap="none">
            <a:spAutoFit/>
          </a:bodyPr>
          <a:lstStyle/>
          <a:p>
            <a:r>
              <a:rPr lang="en-IN" dirty="0">
                <a:solidFill>
                  <a:srgbClr val="404040"/>
                </a:solidFill>
                <a:latin typeface="Open Sans"/>
              </a:rPr>
              <a:t>Download these three packages:</a:t>
            </a:r>
            <a:endParaRPr lang="en-IN" dirty="0"/>
          </a:p>
        </p:txBody>
      </p:sp>
      <p:pic>
        <p:nvPicPr>
          <p:cNvPr id="3" name="Picture 2">
            <a:extLst>
              <a:ext uri="{FF2B5EF4-FFF2-40B4-BE49-F238E27FC236}">
                <a16:creationId xmlns:a16="http://schemas.microsoft.com/office/drawing/2014/main" id="{B0E9BD3A-6FBB-4D9A-B5FF-84E298F77836}"/>
              </a:ext>
            </a:extLst>
          </p:cNvPr>
          <p:cNvPicPr>
            <a:picLocks noChangeAspect="1"/>
          </p:cNvPicPr>
          <p:nvPr/>
        </p:nvPicPr>
        <p:blipFill rotWithShape="1">
          <a:blip r:embed="rId2"/>
          <a:srcRect t="1" r="46591" b="-25429"/>
          <a:stretch/>
        </p:blipFill>
        <p:spPr>
          <a:xfrm>
            <a:off x="581206" y="975869"/>
            <a:ext cx="7670641" cy="1532200"/>
          </a:xfrm>
          <a:prstGeom prst="rect">
            <a:avLst/>
          </a:prstGeom>
        </p:spPr>
      </p:pic>
      <p:pic>
        <p:nvPicPr>
          <p:cNvPr id="4" name="Picture 3">
            <a:extLst>
              <a:ext uri="{FF2B5EF4-FFF2-40B4-BE49-F238E27FC236}">
                <a16:creationId xmlns:a16="http://schemas.microsoft.com/office/drawing/2014/main" id="{4279D5DF-4498-4669-960F-B2A920DCECA5}"/>
              </a:ext>
            </a:extLst>
          </p:cNvPr>
          <p:cNvPicPr>
            <a:picLocks noChangeAspect="1"/>
          </p:cNvPicPr>
          <p:nvPr/>
        </p:nvPicPr>
        <p:blipFill>
          <a:blip r:embed="rId3"/>
          <a:stretch>
            <a:fillRect/>
          </a:stretch>
        </p:blipFill>
        <p:spPr>
          <a:xfrm>
            <a:off x="581206" y="2966169"/>
            <a:ext cx="10446757" cy="462831"/>
          </a:xfrm>
          <a:prstGeom prst="rect">
            <a:avLst/>
          </a:prstGeom>
        </p:spPr>
      </p:pic>
      <p:pic>
        <p:nvPicPr>
          <p:cNvPr id="5" name="Picture 4">
            <a:extLst>
              <a:ext uri="{FF2B5EF4-FFF2-40B4-BE49-F238E27FC236}">
                <a16:creationId xmlns:a16="http://schemas.microsoft.com/office/drawing/2014/main" id="{45A02232-3965-4850-86F2-93463BE469FA}"/>
              </a:ext>
            </a:extLst>
          </p:cNvPr>
          <p:cNvPicPr>
            <a:picLocks noChangeAspect="1"/>
          </p:cNvPicPr>
          <p:nvPr/>
        </p:nvPicPr>
        <p:blipFill>
          <a:blip r:embed="rId4"/>
          <a:stretch>
            <a:fillRect/>
          </a:stretch>
        </p:blipFill>
        <p:spPr>
          <a:xfrm>
            <a:off x="581206" y="3887099"/>
            <a:ext cx="9749373" cy="1769117"/>
          </a:xfrm>
          <a:prstGeom prst="rect">
            <a:avLst/>
          </a:prstGeom>
        </p:spPr>
      </p:pic>
    </p:spTree>
    <p:extLst>
      <p:ext uri="{BB962C8B-B14F-4D97-AF65-F5344CB8AC3E}">
        <p14:creationId xmlns:p14="http://schemas.microsoft.com/office/powerpoint/2010/main" val="34105181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5B3B2E-B851-4A15-BC43-CD009B36A91D}"/>
              </a:ext>
            </a:extLst>
          </p:cNvPr>
          <p:cNvSpPr/>
          <p:nvPr/>
        </p:nvSpPr>
        <p:spPr>
          <a:xfrm>
            <a:off x="487262" y="331317"/>
            <a:ext cx="3533340" cy="369332"/>
          </a:xfrm>
          <a:prstGeom prst="rect">
            <a:avLst/>
          </a:prstGeom>
        </p:spPr>
        <p:txBody>
          <a:bodyPr wrap="none">
            <a:spAutoFit/>
          </a:bodyPr>
          <a:lstStyle/>
          <a:p>
            <a:r>
              <a:rPr lang="en-IN" dirty="0">
                <a:solidFill>
                  <a:srgbClr val="404040"/>
                </a:solidFill>
                <a:latin typeface="Montserrat" panose="02000505000000020004" pitchFamily="2" charset="0"/>
              </a:rPr>
              <a:t>Configuring </a:t>
            </a:r>
            <a:r>
              <a:rPr lang="en-IN" i="1" dirty="0" err="1">
                <a:solidFill>
                  <a:srgbClr val="404040"/>
                </a:solidFill>
                <a:latin typeface="Montserrat" panose="02000505000000020004" pitchFamily="2" charset="0"/>
              </a:rPr>
              <a:t>appsettings.json</a:t>
            </a:r>
            <a:endParaRPr lang="en-IN" b="0" i="0" dirty="0">
              <a:solidFill>
                <a:srgbClr val="404040"/>
              </a:solidFill>
              <a:effectLst/>
              <a:latin typeface="Montserrat" panose="02000505000000020004" pitchFamily="2" charset="0"/>
            </a:endParaRPr>
          </a:p>
        </p:txBody>
      </p:sp>
      <p:sp>
        <p:nvSpPr>
          <p:cNvPr id="3" name="Rectangle 2">
            <a:extLst>
              <a:ext uri="{FF2B5EF4-FFF2-40B4-BE49-F238E27FC236}">
                <a16:creationId xmlns:a16="http://schemas.microsoft.com/office/drawing/2014/main" id="{77F8CB04-DEF5-4B20-9B49-964E2375E847}"/>
              </a:ext>
            </a:extLst>
          </p:cNvPr>
          <p:cNvSpPr/>
          <p:nvPr/>
        </p:nvSpPr>
        <p:spPr>
          <a:xfrm>
            <a:off x="487262" y="837923"/>
            <a:ext cx="11138681" cy="1754326"/>
          </a:xfrm>
          <a:prstGeom prst="rect">
            <a:avLst/>
          </a:prstGeom>
        </p:spPr>
        <p:txBody>
          <a:bodyPr wrap="square">
            <a:spAutoFit/>
          </a:bodyPr>
          <a:lstStyle/>
          <a:p>
            <a:r>
              <a:rPr lang="en-US" dirty="0">
                <a:solidFill>
                  <a:srgbClr val="404040"/>
                </a:solidFill>
                <a:latin typeface="Open Sans"/>
              </a:rPr>
              <a:t>There are three big parts in the configuration</a:t>
            </a:r>
          </a:p>
          <a:p>
            <a:pPr>
              <a:buFont typeface="+mj-lt"/>
              <a:buAutoNum type="arabicPeriod"/>
            </a:pPr>
            <a:r>
              <a:rPr lang="en-US" dirty="0">
                <a:solidFill>
                  <a:srgbClr val="404040"/>
                </a:solidFill>
                <a:latin typeface="Open Sans"/>
              </a:rPr>
              <a:t>Logging minimum level: In this example the minimum log level is </a:t>
            </a:r>
            <a:r>
              <a:rPr lang="en-US" i="1" dirty="0">
                <a:solidFill>
                  <a:srgbClr val="404040"/>
                </a:solidFill>
                <a:latin typeface="Open Sans"/>
              </a:rPr>
              <a:t>“Information”</a:t>
            </a:r>
            <a:endParaRPr lang="en-US" dirty="0">
              <a:solidFill>
                <a:srgbClr val="404040"/>
              </a:solidFill>
              <a:latin typeface="Open Sans"/>
            </a:endParaRPr>
          </a:p>
          <a:p>
            <a:pPr>
              <a:buFont typeface="+mj-lt"/>
              <a:buAutoNum type="arabicPeriod"/>
            </a:pPr>
            <a:r>
              <a:rPr lang="en-US" dirty="0" err="1">
                <a:solidFill>
                  <a:srgbClr val="404040"/>
                </a:solidFill>
                <a:latin typeface="Open Sans"/>
              </a:rPr>
              <a:t>Serilog</a:t>
            </a:r>
            <a:r>
              <a:rPr lang="en-US" dirty="0">
                <a:solidFill>
                  <a:srgbClr val="404040"/>
                </a:solidFill>
                <a:latin typeface="Open Sans"/>
              </a:rPr>
              <a:t> itself: </a:t>
            </a:r>
            <a:r>
              <a:rPr lang="en-US" i="1" dirty="0">
                <a:solidFill>
                  <a:srgbClr val="404040"/>
                </a:solidFill>
                <a:latin typeface="Open Sans"/>
              </a:rPr>
              <a:t>“</a:t>
            </a:r>
            <a:r>
              <a:rPr lang="en-US" i="1" dirty="0" err="1">
                <a:solidFill>
                  <a:srgbClr val="404040"/>
                </a:solidFill>
                <a:latin typeface="Open Sans"/>
              </a:rPr>
              <a:t>WriteTo</a:t>
            </a:r>
            <a:r>
              <a:rPr lang="en-US" i="1" dirty="0">
                <a:solidFill>
                  <a:srgbClr val="404040"/>
                </a:solidFill>
                <a:latin typeface="Open Sans"/>
              </a:rPr>
              <a:t>”</a:t>
            </a:r>
            <a:r>
              <a:rPr lang="en-US" dirty="0">
                <a:solidFill>
                  <a:srgbClr val="404040"/>
                </a:solidFill>
                <a:latin typeface="Open Sans"/>
              </a:rPr>
              <a:t>, as you can see it’s an array, it means you can setup many </a:t>
            </a:r>
            <a:r>
              <a:rPr lang="en-US" i="1" dirty="0">
                <a:solidFill>
                  <a:srgbClr val="404040"/>
                </a:solidFill>
                <a:latin typeface="Open Sans"/>
              </a:rPr>
              <a:t>Sinks</a:t>
            </a:r>
            <a:r>
              <a:rPr lang="en-US" dirty="0">
                <a:solidFill>
                  <a:srgbClr val="404040"/>
                </a:solidFill>
                <a:latin typeface="Open Sans"/>
              </a:rPr>
              <a:t> (destination of the log), in our case </a:t>
            </a:r>
            <a:r>
              <a:rPr lang="en-US" i="1" dirty="0">
                <a:solidFill>
                  <a:srgbClr val="404040"/>
                </a:solidFill>
                <a:latin typeface="Open Sans"/>
              </a:rPr>
              <a:t>“</a:t>
            </a:r>
            <a:r>
              <a:rPr lang="en-US" i="1" dirty="0" err="1">
                <a:solidFill>
                  <a:srgbClr val="404040"/>
                </a:solidFill>
                <a:latin typeface="Open Sans"/>
              </a:rPr>
              <a:t>RollingFile</a:t>
            </a:r>
            <a:r>
              <a:rPr lang="en-US" i="1" dirty="0">
                <a:solidFill>
                  <a:srgbClr val="404040"/>
                </a:solidFill>
                <a:latin typeface="Open Sans"/>
              </a:rPr>
              <a:t>”</a:t>
            </a:r>
            <a:endParaRPr lang="en-US" dirty="0">
              <a:solidFill>
                <a:srgbClr val="404040"/>
              </a:solidFill>
              <a:latin typeface="Open Sans"/>
            </a:endParaRPr>
          </a:p>
          <a:p>
            <a:pPr>
              <a:buFont typeface="+mj-lt"/>
              <a:buAutoNum type="arabicPeriod"/>
            </a:pPr>
            <a:r>
              <a:rPr lang="en-US" dirty="0">
                <a:solidFill>
                  <a:srgbClr val="404040"/>
                </a:solidFill>
                <a:latin typeface="Open Sans"/>
              </a:rPr>
              <a:t>Properties: </a:t>
            </a:r>
            <a:r>
              <a:rPr lang="en-US" i="1" dirty="0">
                <a:solidFill>
                  <a:srgbClr val="404040"/>
                </a:solidFill>
                <a:latin typeface="Open Sans"/>
              </a:rPr>
              <a:t>“Application”</a:t>
            </a:r>
            <a:r>
              <a:rPr lang="en-US" dirty="0">
                <a:solidFill>
                  <a:srgbClr val="404040"/>
                </a:solidFill>
                <a:latin typeface="Open Sans"/>
              </a:rPr>
              <a:t> allows you to name your log if you want to know what log belongs to what application.</a:t>
            </a:r>
            <a:endParaRPr lang="en-US" b="0" i="0" dirty="0">
              <a:solidFill>
                <a:srgbClr val="404040"/>
              </a:solidFill>
              <a:effectLst/>
              <a:latin typeface="Open Sans"/>
            </a:endParaRPr>
          </a:p>
        </p:txBody>
      </p:sp>
      <p:pic>
        <p:nvPicPr>
          <p:cNvPr id="4" name="Picture 3">
            <a:extLst>
              <a:ext uri="{FF2B5EF4-FFF2-40B4-BE49-F238E27FC236}">
                <a16:creationId xmlns:a16="http://schemas.microsoft.com/office/drawing/2014/main" id="{9BCDC459-C4FF-4E55-963E-08B49D137981}"/>
              </a:ext>
            </a:extLst>
          </p:cNvPr>
          <p:cNvPicPr>
            <a:picLocks noChangeAspect="1"/>
          </p:cNvPicPr>
          <p:nvPr/>
        </p:nvPicPr>
        <p:blipFill>
          <a:blip r:embed="rId2"/>
          <a:stretch>
            <a:fillRect/>
          </a:stretch>
        </p:blipFill>
        <p:spPr>
          <a:xfrm>
            <a:off x="2253932" y="2359614"/>
            <a:ext cx="8734425" cy="5038725"/>
          </a:xfrm>
          <a:prstGeom prst="rect">
            <a:avLst/>
          </a:prstGeom>
        </p:spPr>
      </p:pic>
      <p:pic>
        <p:nvPicPr>
          <p:cNvPr id="5" name="Picture 4">
            <a:extLst>
              <a:ext uri="{FF2B5EF4-FFF2-40B4-BE49-F238E27FC236}">
                <a16:creationId xmlns:a16="http://schemas.microsoft.com/office/drawing/2014/main" id="{9202B65C-59A1-4BA8-BA78-A91EA43EC026}"/>
              </a:ext>
            </a:extLst>
          </p:cNvPr>
          <p:cNvPicPr>
            <a:picLocks noChangeAspect="1"/>
          </p:cNvPicPr>
          <p:nvPr/>
        </p:nvPicPr>
        <p:blipFill>
          <a:blip r:embed="rId3"/>
          <a:stretch>
            <a:fillRect/>
          </a:stretch>
        </p:blipFill>
        <p:spPr>
          <a:xfrm>
            <a:off x="6094412" y="214874"/>
            <a:ext cx="4790736" cy="751777"/>
          </a:xfrm>
          <a:prstGeom prst="rect">
            <a:avLst/>
          </a:prstGeom>
        </p:spPr>
      </p:pic>
    </p:spTree>
    <p:extLst>
      <p:ext uri="{BB962C8B-B14F-4D97-AF65-F5344CB8AC3E}">
        <p14:creationId xmlns:p14="http://schemas.microsoft.com/office/powerpoint/2010/main" val="160879564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C01259-D06D-45BC-BA6C-B7C326CB82C7}"/>
              </a:ext>
            </a:extLst>
          </p:cNvPr>
          <p:cNvSpPr/>
          <p:nvPr/>
        </p:nvSpPr>
        <p:spPr>
          <a:xfrm>
            <a:off x="542444" y="318254"/>
            <a:ext cx="2795958" cy="369332"/>
          </a:xfrm>
          <a:prstGeom prst="rect">
            <a:avLst/>
          </a:prstGeom>
        </p:spPr>
        <p:txBody>
          <a:bodyPr wrap="none">
            <a:spAutoFit/>
          </a:bodyPr>
          <a:lstStyle/>
          <a:p>
            <a:r>
              <a:rPr lang="en-IN" dirty="0">
                <a:solidFill>
                  <a:srgbClr val="404040"/>
                </a:solidFill>
                <a:latin typeface="Montserrat" panose="02000505000000020004" pitchFamily="2" charset="0"/>
              </a:rPr>
              <a:t>Configuring </a:t>
            </a:r>
            <a:r>
              <a:rPr lang="en-IN" b="1" dirty="0" err="1">
                <a:solidFill>
                  <a:srgbClr val="404040"/>
                </a:solidFill>
                <a:latin typeface="Montserrat" panose="02000505000000020004" pitchFamily="2" charset="0"/>
              </a:rPr>
              <a:t>Startup.cs</a:t>
            </a:r>
            <a:endParaRPr lang="en-IN" b="0" i="0" dirty="0">
              <a:solidFill>
                <a:srgbClr val="404040"/>
              </a:solidFill>
              <a:effectLst/>
              <a:latin typeface="Montserrat" panose="02000505000000020004" pitchFamily="2" charset="0"/>
            </a:endParaRPr>
          </a:p>
        </p:txBody>
      </p:sp>
      <p:pic>
        <p:nvPicPr>
          <p:cNvPr id="3" name="Picture 2">
            <a:extLst>
              <a:ext uri="{FF2B5EF4-FFF2-40B4-BE49-F238E27FC236}">
                <a16:creationId xmlns:a16="http://schemas.microsoft.com/office/drawing/2014/main" id="{86EBA8A6-8EB3-4EF5-A380-73835CB9DBEF}"/>
              </a:ext>
            </a:extLst>
          </p:cNvPr>
          <p:cNvPicPr>
            <a:picLocks noChangeAspect="1"/>
          </p:cNvPicPr>
          <p:nvPr/>
        </p:nvPicPr>
        <p:blipFill>
          <a:blip r:embed="rId2"/>
          <a:stretch>
            <a:fillRect/>
          </a:stretch>
        </p:blipFill>
        <p:spPr>
          <a:xfrm>
            <a:off x="542444" y="893172"/>
            <a:ext cx="10968132" cy="4475661"/>
          </a:xfrm>
          <a:prstGeom prst="rect">
            <a:avLst/>
          </a:prstGeom>
        </p:spPr>
      </p:pic>
    </p:spTree>
    <p:extLst>
      <p:ext uri="{BB962C8B-B14F-4D97-AF65-F5344CB8AC3E}">
        <p14:creationId xmlns:p14="http://schemas.microsoft.com/office/powerpoint/2010/main" val="75680397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9FD249-EBE5-4DB7-9272-E54DF564C2FE}"/>
              </a:ext>
            </a:extLst>
          </p:cNvPr>
          <p:cNvSpPr/>
          <p:nvPr/>
        </p:nvSpPr>
        <p:spPr>
          <a:xfrm>
            <a:off x="461554" y="493264"/>
            <a:ext cx="10001795" cy="830997"/>
          </a:xfrm>
          <a:prstGeom prst="rect">
            <a:avLst/>
          </a:prstGeom>
        </p:spPr>
        <p:txBody>
          <a:bodyPr wrap="square">
            <a:spAutoFit/>
          </a:bodyPr>
          <a:lstStyle/>
          <a:p>
            <a:r>
              <a:rPr lang="en-US" sz="2400" dirty="0"/>
              <a:t>Then we need to add </a:t>
            </a:r>
            <a:r>
              <a:rPr lang="en-US" sz="2400" dirty="0" err="1"/>
              <a:t>Serilog</a:t>
            </a:r>
            <a:r>
              <a:rPr lang="en-US" sz="2400" dirty="0"/>
              <a:t> to the </a:t>
            </a:r>
            <a:r>
              <a:rPr lang="en-US" sz="2400" dirty="0" err="1"/>
              <a:t>LoggerFactory</a:t>
            </a:r>
            <a:r>
              <a:rPr lang="en-US" sz="2400" dirty="0"/>
              <a:t> in the Configure method:</a:t>
            </a:r>
            <a:endParaRPr lang="en-IN" sz="2400" dirty="0"/>
          </a:p>
        </p:txBody>
      </p:sp>
      <p:pic>
        <p:nvPicPr>
          <p:cNvPr id="3" name="Picture 2">
            <a:extLst>
              <a:ext uri="{FF2B5EF4-FFF2-40B4-BE49-F238E27FC236}">
                <a16:creationId xmlns:a16="http://schemas.microsoft.com/office/drawing/2014/main" id="{25F37605-BDF9-4C65-BE50-C2A62D6C42E2}"/>
              </a:ext>
            </a:extLst>
          </p:cNvPr>
          <p:cNvPicPr>
            <a:picLocks noChangeAspect="1"/>
          </p:cNvPicPr>
          <p:nvPr/>
        </p:nvPicPr>
        <p:blipFill>
          <a:blip r:embed="rId2"/>
          <a:stretch>
            <a:fillRect/>
          </a:stretch>
        </p:blipFill>
        <p:spPr>
          <a:xfrm>
            <a:off x="461554" y="2160284"/>
            <a:ext cx="9480498" cy="3774758"/>
          </a:xfrm>
          <a:prstGeom prst="rect">
            <a:avLst/>
          </a:prstGeom>
        </p:spPr>
      </p:pic>
      <p:sp>
        <p:nvSpPr>
          <p:cNvPr id="4" name="Rectangle 3">
            <a:extLst>
              <a:ext uri="{FF2B5EF4-FFF2-40B4-BE49-F238E27FC236}">
                <a16:creationId xmlns:a16="http://schemas.microsoft.com/office/drawing/2014/main" id="{B41F9E2E-4430-4A9F-AA28-D06CAA1CCBE0}"/>
              </a:ext>
            </a:extLst>
          </p:cNvPr>
          <p:cNvSpPr/>
          <p:nvPr/>
        </p:nvSpPr>
        <p:spPr>
          <a:xfrm>
            <a:off x="461554" y="1419107"/>
            <a:ext cx="10132423" cy="646331"/>
          </a:xfrm>
          <a:prstGeom prst="rect">
            <a:avLst/>
          </a:prstGeom>
        </p:spPr>
        <p:txBody>
          <a:bodyPr wrap="square">
            <a:spAutoFit/>
          </a:bodyPr>
          <a:lstStyle/>
          <a:p>
            <a:r>
              <a:rPr lang="en-US" dirty="0" err="1">
                <a:solidFill>
                  <a:srgbClr val="FF0000"/>
                </a:solidFill>
                <a:latin typeface="Open Sans"/>
              </a:rPr>
              <a:t>serilog</a:t>
            </a:r>
            <a:r>
              <a:rPr lang="en-US" dirty="0">
                <a:solidFill>
                  <a:srgbClr val="FF0000"/>
                </a:solidFill>
                <a:latin typeface="Open Sans"/>
              </a:rPr>
              <a:t> override the default </a:t>
            </a:r>
            <a:r>
              <a:rPr lang="en-US" b="1" dirty="0">
                <a:solidFill>
                  <a:srgbClr val="FF0000"/>
                </a:solidFill>
                <a:latin typeface="Open Sans"/>
              </a:rPr>
              <a:t>Microsoft Logger</a:t>
            </a:r>
            <a:r>
              <a:rPr lang="en-US" dirty="0">
                <a:solidFill>
                  <a:srgbClr val="FF0000"/>
                </a:solidFill>
                <a:latin typeface="Open Sans"/>
              </a:rPr>
              <a:t> provided by the assembly: </a:t>
            </a:r>
            <a:r>
              <a:rPr lang="en-US" b="1" dirty="0" err="1">
                <a:solidFill>
                  <a:srgbClr val="FF0000"/>
                </a:solidFill>
                <a:latin typeface="Open Sans"/>
              </a:rPr>
              <a:t>Microsoft.Extensions.Logging</a:t>
            </a:r>
            <a:endParaRPr lang="en-IN" dirty="0">
              <a:solidFill>
                <a:srgbClr val="FF0000"/>
              </a:solidFill>
            </a:endParaRPr>
          </a:p>
        </p:txBody>
      </p:sp>
    </p:spTree>
    <p:extLst>
      <p:ext uri="{BB962C8B-B14F-4D97-AF65-F5344CB8AC3E}">
        <p14:creationId xmlns:p14="http://schemas.microsoft.com/office/powerpoint/2010/main" val="42407962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2FD74B-1FB5-4FDF-B21E-E9B8471A66F7}"/>
              </a:ext>
            </a:extLst>
          </p:cNvPr>
          <p:cNvPicPr>
            <a:picLocks noChangeAspect="1"/>
          </p:cNvPicPr>
          <p:nvPr/>
        </p:nvPicPr>
        <p:blipFill>
          <a:blip r:embed="rId2"/>
          <a:stretch>
            <a:fillRect/>
          </a:stretch>
        </p:blipFill>
        <p:spPr>
          <a:xfrm>
            <a:off x="777828" y="386715"/>
            <a:ext cx="9100329" cy="4328976"/>
          </a:xfrm>
          <a:prstGeom prst="rect">
            <a:avLst/>
          </a:prstGeom>
        </p:spPr>
      </p:pic>
    </p:spTree>
    <p:extLst>
      <p:ext uri="{BB962C8B-B14F-4D97-AF65-F5344CB8AC3E}">
        <p14:creationId xmlns:p14="http://schemas.microsoft.com/office/powerpoint/2010/main" val="133094722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E9DAD1-5399-49A1-AC06-28B7400E376A}"/>
              </a:ext>
            </a:extLst>
          </p:cNvPr>
          <p:cNvSpPr/>
          <p:nvPr/>
        </p:nvSpPr>
        <p:spPr>
          <a:xfrm>
            <a:off x="643501" y="357443"/>
            <a:ext cx="5911811" cy="369332"/>
          </a:xfrm>
          <a:prstGeom prst="rect">
            <a:avLst/>
          </a:prstGeom>
        </p:spPr>
        <p:txBody>
          <a:bodyPr wrap="none">
            <a:spAutoFit/>
          </a:bodyPr>
          <a:lstStyle/>
          <a:p>
            <a:r>
              <a:rPr lang="en-US" dirty="0">
                <a:solidFill>
                  <a:srgbClr val="404040"/>
                </a:solidFill>
                <a:latin typeface="Open Sans"/>
              </a:rPr>
              <a:t>Let’s create an action that catch an exception and logs it:</a:t>
            </a:r>
            <a:endParaRPr lang="en-IN" dirty="0"/>
          </a:p>
        </p:txBody>
      </p:sp>
      <p:pic>
        <p:nvPicPr>
          <p:cNvPr id="4" name="Picture 3">
            <a:extLst>
              <a:ext uri="{FF2B5EF4-FFF2-40B4-BE49-F238E27FC236}">
                <a16:creationId xmlns:a16="http://schemas.microsoft.com/office/drawing/2014/main" id="{C5EC58AA-0708-41CD-895D-3F8544549D19}"/>
              </a:ext>
            </a:extLst>
          </p:cNvPr>
          <p:cNvPicPr>
            <a:picLocks noChangeAspect="1"/>
          </p:cNvPicPr>
          <p:nvPr/>
        </p:nvPicPr>
        <p:blipFill>
          <a:blip r:embed="rId2"/>
          <a:stretch>
            <a:fillRect/>
          </a:stretch>
        </p:blipFill>
        <p:spPr>
          <a:xfrm>
            <a:off x="793205" y="875484"/>
            <a:ext cx="6448425" cy="5734050"/>
          </a:xfrm>
          <a:prstGeom prst="rect">
            <a:avLst/>
          </a:prstGeom>
        </p:spPr>
      </p:pic>
      <p:pic>
        <p:nvPicPr>
          <p:cNvPr id="3" name="Picture 2">
            <a:extLst>
              <a:ext uri="{FF2B5EF4-FFF2-40B4-BE49-F238E27FC236}">
                <a16:creationId xmlns:a16="http://schemas.microsoft.com/office/drawing/2014/main" id="{03388C06-639D-4F60-8595-8238E47DE277}"/>
              </a:ext>
            </a:extLst>
          </p:cNvPr>
          <p:cNvPicPr>
            <a:picLocks noChangeAspect="1"/>
          </p:cNvPicPr>
          <p:nvPr/>
        </p:nvPicPr>
        <p:blipFill>
          <a:blip r:embed="rId3"/>
          <a:stretch>
            <a:fillRect/>
          </a:stretch>
        </p:blipFill>
        <p:spPr>
          <a:xfrm>
            <a:off x="6358526" y="1332411"/>
            <a:ext cx="4540157" cy="875211"/>
          </a:xfrm>
          <a:prstGeom prst="rect">
            <a:avLst/>
          </a:prstGeom>
        </p:spPr>
      </p:pic>
    </p:spTree>
    <p:extLst>
      <p:ext uri="{BB962C8B-B14F-4D97-AF65-F5344CB8AC3E}">
        <p14:creationId xmlns:p14="http://schemas.microsoft.com/office/powerpoint/2010/main" val="355120880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68F1BB-903E-4ABC-942F-760B6F138076}"/>
              </a:ext>
            </a:extLst>
          </p:cNvPr>
          <p:cNvPicPr>
            <a:picLocks noChangeAspect="1"/>
          </p:cNvPicPr>
          <p:nvPr/>
        </p:nvPicPr>
        <p:blipFill>
          <a:blip r:embed="rId2"/>
          <a:stretch>
            <a:fillRect/>
          </a:stretch>
        </p:blipFill>
        <p:spPr>
          <a:xfrm>
            <a:off x="182108" y="1717221"/>
            <a:ext cx="11563350" cy="4991100"/>
          </a:xfrm>
          <a:prstGeom prst="rect">
            <a:avLst/>
          </a:prstGeom>
        </p:spPr>
      </p:pic>
      <p:pic>
        <p:nvPicPr>
          <p:cNvPr id="3" name="Picture 2">
            <a:extLst>
              <a:ext uri="{FF2B5EF4-FFF2-40B4-BE49-F238E27FC236}">
                <a16:creationId xmlns:a16="http://schemas.microsoft.com/office/drawing/2014/main" id="{E9A7996F-05D1-4F99-AF4D-4CEA9B4949EC}"/>
              </a:ext>
            </a:extLst>
          </p:cNvPr>
          <p:cNvPicPr>
            <a:picLocks noChangeAspect="1"/>
          </p:cNvPicPr>
          <p:nvPr/>
        </p:nvPicPr>
        <p:blipFill>
          <a:blip r:embed="rId3"/>
          <a:stretch>
            <a:fillRect/>
          </a:stretch>
        </p:blipFill>
        <p:spPr>
          <a:xfrm>
            <a:off x="4079329" y="149679"/>
            <a:ext cx="5343373" cy="1567542"/>
          </a:xfrm>
          <a:prstGeom prst="rect">
            <a:avLst/>
          </a:prstGeom>
        </p:spPr>
      </p:pic>
      <p:sp>
        <p:nvSpPr>
          <p:cNvPr id="4" name="Rectangle 3">
            <a:extLst>
              <a:ext uri="{FF2B5EF4-FFF2-40B4-BE49-F238E27FC236}">
                <a16:creationId xmlns:a16="http://schemas.microsoft.com/office/drawing/2014/main" id="{741282BC-4915-4019-B0B0-F352A7AD7E4A}"/>
              </a:ext>
            </a:extLst>
          </p:cNvPr>
          <p:cNvSpPr/>
          <p:nvPr/>
        </p:nvSpPr>
        <p:spPr bwMode="auto">
          <a:xfrm>
            <a:off x="627017" y="1779542"/>
            <a:ext cx="509452" cy="1246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279364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BA3C9F-4EFB-41AF-B06F-91A1C9B1C3E7}"/>
              </a:ext>
            </a:extLst>
          </p:cNvPr>
          <p:cNvPicPr>
            <a:picLocks noChangeAspect="1"/>
          </p:cNvPicPr>
          <p:nvPr/>
        </p:nvPicPr>
        <p:blipFill>
          <a:blip r:embed="rId2"/>
          <a:stretch>
            <a:fillRect/>
          </a:stretch>
        </p:blipFill>
        <p:spPr>
          <a:xfrm>
            <a:off x="435746" y="2262187"/>
            <a:ext cx="9201150" cy="1419225"/>
          </a:xfrm>
          <a:prstGeom prst="rect">
            <a:avLst/>
          </a:prstGeom>
        </p:spPr>
      </p:pic>
      <p:sp>
        <p:nvSpPr>
          <p:cNvPr id="5" name="TextBox 4">
            <a:extLst>
              <a:ext uri="{FF2B5EF4-FFF2-40B4-BE49-F238E27FC236}">
                <a16:creationId xmlns:a16="http://schemas.microsoft.com/office/drawing/2014/main" id="{C9F3056C-025C-41FD-B5FB-10B79239E064}"/>
              </a:ext>
            </a:extLst>
          </p:cNvPr>
          <p:cNvSpPr txBox="1"/>
          <p:nvPr/>
        </p:nvSpPr>
        <p:spPr>
          <a:xfrm>
            <a:off x="619717" y="1076532"/>
            <a:ext cx="11459868" cy="492443"/>
          </a:xfrm>
          <a:prstGeom prst="rect">
            <a:avLst/>
          </a:prstGeom>
          <a:noFill/>
        </p:spPr>
        <p:txBody>
          <a:bodyPr wrap="none" lIns="0" tIns="0" rIns="0" bIns="0" rtlCol="0">
            <a:spAutoFit/>
          </a:bodyPr>
          <a:lstStyle/>
          <a:p>
            <a:r>
              <a:rPr lang="en-IN" sz="3200" b="1" dirty="0">
                <a:latin typeface="Segoe UI Light" pitchFamily="34" charset="0"/>
              </a:rPr>
              <a:t>dotnet </a:t>
            </a:r>
            <a:r>
              <a:rPr lang="en-IN" sz="3200" b="1" dirty="0" err="1">
                <a:latin typeface="Segoe UI Light" pitchFamily="34" charset="0"/>
              </a:rPr>
              <a:t>ef</a:t>
            </a:r>
            <a:r>
              <a:rPr lang="en-IN" sz="3200" b="1" dirty="0">
                <a:latin typeface="Segoe UI Light" pitchFamily="34" charset="0"/>
              </a:rPr>
              <a:t> migrations add </a:t>
            </a:r>
            <a:r>
              <a:rPr lang="en-IN" sz="3200" b="1" dirty="0" err="1">
                <a:latin typeface="Segoe UI Light" pitchFamily="34" charset="0"/>
              </a:rPr>
              <a:t>addingstu</a:t>
            </a:r>
            <a:r>
              <a:rPr lang="en-IN" sz="3200" b="1" dirty="0">
                <a:latin typeface="Segoe UI Light" pitchFamily="34" charset="0"/>
              </a:rPr>
              <a:t> - -context </a:t>
            </a:r>
            <a:r>
              <a:rPr lang="en-IN" sz="3200" b="1" dirty="0" err="1">
                <a:latin typeface="Segoe UI Light" pitchFamily="34" charset="0"/>
              </a:rPr>
              <a:t>StudentDataContext</a:t>
            </a:r>
            <a:endParaRPr lang="en-IN" sz="3200" b="1" dirty="0">
              <a:latin typeface="Segoe UI Light" pitchFamily="34" charset="0"/>
            </a:endParaRPr>
          </a:p>
        </p:txBody>
      </p:sp>
    </p:spTree>
    <p:extLst>
      <p:ext uri="{BB962C8B-B14F-4D97-AF65-F5344CB8AC3E}">
        <p14:creationId xmlns:p14="http://schemas.microsoft.com/office/powerpoint/2010/main" val="3342918891"/>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C1D593-66F4-4B5C-AA71-DD802D3D1723}"/>
              </a:ext>
            </a:extLst>
          </p:cNvPr>
          <p:cNvSpPr/>
          <p:nvPr/>
        </p:nvSpPr>
        <p:spPr>
          <a:xfrm>
            <a:off x="513806" y="325958"/>
            <a:ext cx="11242765" cy="1938992"/>
          </a:xfrm>
          <a:prstGeom prst="rect">
            <a:avLst/>
          </a:prstGeom>
        </p:spPr>
        <p:txBody>
          <a:bodyPr wrap="square">
            <a:spAutoFit/>
          </a:bodyPr>
          <a:lstStyle/>
          <a:p>
            <a:r>
              <a:rPr lang="en-US" sz="2400" dirty="0">
                <a:solidFill>
                  <a:srgbClr val="404040"/>
                </a:solidFill>
                <a:latin typeface="Open Sans"/>
              </a:rPr>
              <a:t>Authentication and authorization are required to restrict access to custom and / or sensitive data.</a:t>
            </a:r>
            <a:br>
              <a:rPr lang="en-US" sz="2400" dirty="0"/>
            </a:br>
            <a:r>
              <a:rPr lang="en-US" sz="2400" dirty="0">
                <a:solidFill>
                  <a:srgbClr val="404040"/>
                </a:solidFill>
                <a:latin typeface="Open Sans"/>
              </a:rPr>
              <a:t>A safer technique than cookie protection is to use tokens, provided by a tier provider.</a:t>
            </a:r>
            <a:br>
              <a:rPr lang="en-US" sz="2400" dirty="0"/>
            </a:br>
            <a:r>
              <a:rPr lang="en-US" sz="2400" dirty="0">
                <a:solidFill>
                  <a:srgbClr val="404040"/>
                </a:solidFill>
                <a:latin typeface="Open Sans"/>
              </a:rPr>
              <a:t>In this we will talk about JWT with </a:t>
            </a:r>
            <a:r>
              <a:rPr lang="en-US" sz="2400" dirty="0">
                <a:solidFill>
                  <a:srgbClr val="E15F41"/>
                </a:solidFill>
                <a:latin typeface="Open Sans"/>
                <a:hlinkClick r:id="rId2"/>
              </a:rPr>
              <a:t>OpenID Connect</a:t>
            </a:r>
            <a:r>
              <a:rPr lang="en-US" sz="2400" dirty="0">
                <a:solidFill>
                  <a:srgbClr val="404040"/>
                </a:solidFill>
                <a:latin typeface="Open Sans"/>
              </a:rPr>
              <a:t>.</a:t>
            </a:r>
            <a:endParaRPr lang="en-IN" sz="2400" dirty="0"/>
          </a:p>
        </p:txBody>
      </p:sp>
      <p:sp>
        <p:nvSpPr>
          <p:cNvPr id="3" name="Rectangle 2">
            <a:extLst>
              <a:ext uri="{FF2B5EF4-FFF2-40B4-BE49-F238E27FC236}">
                <a16:creationId xmlns:a16="http://schemas.microsoft.com/office/drawing/2014/main" id="{9962BBB8-7D88-4499-99E0-0696EDEA7577}"/>
              </a:ext>
            </a:extLst>
          </p:cNvPr>
          <p:cNvSpPr/>
          <p:nvPr/>
        </p:nvSpPr>
        <p:spPr>
          <a:xfrm>
            <a:off x="618308" y="2384533"/>
            <a:ext cx="10955383" cy="2677656"/>
          </a:xfrm>
          <a:prstGeom prst="rect">
            <a:avLst/>
          </a:prstGeom>
        </p:spPr>
        <p:txBody>
          <a:bodyPr wrap="square">
            <a:spAutoFit/>
          </a:bodyPr>
          <a:lstStyle/>
          <a:p>
            <a:r>
              <a:rPr lang="en-US" sz="2400" dirty="0">
                <a:solidFill>
                  <a:srgbClr val="E15F41"/>
                </a:solidFill>
                <a:latin typeface="Open Sans"/>
                <a:hlinkClick r:id="rId2"/>
              </a:rPr>
              <a:t>OpenID Connect 1.0</a:t>
            </a:r>
            <a:r>
              <a:rPr lang="en-US" sz="2400" dirty="0">
                <a:solidFill>
                  <a:srgbClr val="404040"/>
                </a:solidFill>
                <a:latin typeface="Open Sans"/>
              </a:rPr>
              <a:t> is a simple identity layer on top of the OAuth 2.0 protocol. It allows Clients to verify the identity of the End-User based on the authentication performed by an Authorization Server, as well as to obtain basic profile information about the End-User in an interoperable and REST-like manner. </a:t>
            </a:r>
            <a:r>
              <a:rPr lang="en-US" sz="2400" dirty="0">
                <a:solidFill>
                  <a:srgbClr val="E15F41"/>
                </a:solidFill>
                <a:latin typeface="Open Sans"/>
                <a:hlinkClick r:id="rId2"/>
              </a:rPr>
              <a:t>OpenID Connect</a:t>
            </a:r>
            <a:r>
              <a:rPr lang="en-US" sz="2400" dirty="0">
                <a:solidFill>
                  <a:srgbClr val="404040"/>
                </a:solidFill>
                <a:latin typeface="Open Sans"/>
              </a:rPr>
              <a:t> allows clients of all types, including Web-based, mobile, and JavaScript clients, to request and receive information about authenticated sessions and end-users. </a:t>
            </a:r>
            <a:endParaRPr lang="en-IN" sz="2400" dirty="0"/>
          </a:p>
        </p:txBody>
      </p:sp>
    </p:spTree>
    <p:extLst>
      <p:ext uri="{BB962C8B-B14F-4D97-AF65-F5344CB8AC3E}">
        <p14:creationId xmlns:p14="http://schemas.microsoft.com/office/powerpoint/2010/main" val="141874813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74A955-C6E7-4D23-9DBC-103BA953AFA4}"/>
              </a:ext>
            </a:extLst>
          </p:cNvPr>
          <p:cNvPicPr>
            <a:picLocks noChangeAspect="1"/>
          </p:cNvPicPr>
          <p:nvPr/>
        </p:nvPicPr>
        <p:blipFill>
          <a:blip r:embed="rId2"/>
          <a:stretch>
            <a:fillRect/>
          </a:stretch>
        </p:blipFill>
        <p:spPr>
          <a:xfrm>
            <a:off x="611822" y="1299890"/>
            <a:ext cx="10970836" cy="1430247"/>
          </a:xfrm>
          <a:prstGeom prst="rect">
            <a:avLst/>
          </a:prstGeom>
        </p:spPr>
      </p:pic>
      <p:sp>
        <p:nvSpPr>
          <p:cNvPr id="3" name="Rectangle 2">
            <a:extLst>
              <a:ext uri="{FF2B5EF4-FFF2-40B4-BE49-F238E27FC236}">
                <a16:creationId xmlns:a16="http://schemas.microsoft.com/office/drawing/2014/main" id="{751D8050-3828-4850-B31D-744243A85834}"/>
              </a:ext>
            </a:extLst>
          </p:cNvPr>
          <p:cNvSpPr/>
          <p:nvPr/>
        </p:nvSpPr>
        <p:spPr>
          <a:xfrm>
            <a:off x="611822" y="349572"/>
            <a:ext cx="9838464" cy="369332"/>
          </a:xfrm>
          <a:prstGeom prst="rect">
            <a:avLst/>
          </a:prstGeom>
        </p:spPr>
        <p:txBody>
          <a:bodyPr wrap="square">
            <a:spAutoFit/>
          </a:bodyPr>
          <a:lstStyle/>
          <a:p>
            <a:r>
              <a:rPr lang="en-IN" dirty="0">
                <a:solidFill>
                  <a:srgbClr val="404040"/>
                </a:solidFill>
                <a:latin typeface="Montserrat" panose="02000505000000020004" pitchFamily="2" charset="0"/>
              </a:rPr>
              <a:t>Download </a:t>
            </a:r>
            <a:r>
              <a:rPr lang="en-IN" dirty="0" err="1">
                <a:solidFill>
                  <a:srgbClr val="404040"/>
                </a:solidFill>
                <a:latin typeface="Montserrat" panose="02000505000000020004" pitchFamily="2" charset="0"/>
              </a:rPr>
              <a:t>Microsoft.AspNetCore.Authentication.JwtBearer</a:t>
            </a:r>
            <a:r>
              <a:rPr lang="en-IN" dirty="0">
                <a:solidFill>
                  <a:srgbClr val="404040"/>
                </a:solidFill>
                <a:latin typeface="Montserrat" panose="02000505000000020004" pitchFamily="2" charset="0"/>
              </a:rPr>
              <a:t> </a:t>
            </a:r>
            <a:r>
              <a:rPr lang="en-IN" dirty="0" err="1">
                <a:solidFill>
                  <a:srgbClr val="404040"/>
                </a:solidFill>
                <a:latin typeface="Montserrat" panose="02000505000000020004" pitchFamily="2" charset="0"/>
              </a:rPr>
              <a:t>Nuget</a:t>
            </a:r>
            <a:r>
              <a:rPr lang="en-IN" dirty="0">
                <a:solidFill>
                  <a:srgbClr val="404040"/>
                </a:solidFill>
                <a:latin typeface="Montserrat" panose="02000505000000020004" pitchFamily="2" charset="0"/>
              </a:rPr>
              <a:t> package</a:t>
            </a:r>
            <a:endParaRPr lang="en-IN" b="0" i="0" dirty="0">
              <a:solidFill>
                <a:srgbClr val="404040"/>
              </a:solidFill>
              <a:effectLst/>
              <a:latin typeface="Montserrat" panose="02000505000000020004" pitchFamily="2" charset="0"/>
            </a:endParaRPr>
          </a:p>
        </p:txBody>
      </p:sp>
    </p:spTree>
    <p:extLst>
      <p:ext uri="{BB962C8B-B14F-4D97-AF65-F5344CB8AC3E}">
        <p14:creationId xmlns:p14="http://schemas.microsoft.com/office/powerpoint/2010/main" val="248370769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A5E121-A411-47F8-BAE7-8424DB080A29}"/>
              </a:ext>
            </a:extLst>
          </p:cNvPr>
          <p:cNvSpPr/>
          <p:nvPr/>
        </p:nvSpPr>
        <p:spPr>
          <a:xfrm>
            <a:off x="554694" y="409694"/>
            <a:ext cx="4746812" cy="400110"/>
          </a:xfrm>
          <a:prstGeom prst="rect">
            <a:avLst/>
          </a:prstGeom>
        </p:spPr>
        <p:txBody>
          <a:bodyPr wrap="none">
            <a:spAutoFit/>
          </a:bodyPr>
          <a:lstStyle/>
          <a:p>
            <a:r>
              <a:rPr lang="en-US" sz="2000" dirty="0">
                <a:solidFill>
                  <a:srgbClr val="404040"/>
                </a:solidFill>
                <a:latin typeface="Montserrat" panose="02000505000000020004" pitchFamily="2" charset="0"/>
              </a:rPr>
              <a:t>Set authentication scheme for JWT</a:t>
            </a:r>
            <a:endParaRPr lang="en-US" sz="2000" b="0" i="0" dirty="0">
              <a:solidFill>
                <a:srgbClr val="404040"/>
              </a:solidFill>
              <a:effectLst/>
              <a:latin typeface="Montserrat" panose="02000505000000020004" pitchFamily="2" charset="0"/>
            </a:endParaRPr>
          </a:p>
        </p:txBody>
      </p:sp>
      <p:pic>
        <p:nvPicPr>
          <p:cNvPr id="3" name="Picture 2">
            <a:extLst>
              <a:ext uri="{FF2B5EF4-FFF2-40B4-BE49-F238E27FC236}">
                <a16:creationId xmlns:a16="http://schemas.microsoft.com/office/drawing/2014/main" id="{7A563243-A953-4D09-A67B-0045D3137EEE}"/>
              </a:ext>
            </a:extLst>
          </p:cNvPr>
          <p:cNvPicPr>
            <a:picLocks noChangeAspect="1"/>
          </p:cNvPicPr>
          <p:nvPr/>
        </p:nvPicPr>
        <p:blipFill>
          <a:blip r:embed="rId2"/>
          <a:stretch>
            <a:fillRect/>
          </a:stretch>
        </p:blipFill>
        <p:spPr>
          <a:xfrm>
            <a:off x="388800" y="960120"/>
            <a:ext cx="11207184" cy="3912326"/>
          </a:xfrm>
          <a:prstGeom prst="rect">
            <a:avLst/>
          </a:prstGeom>
        </p:spPr>
      </p:pic>
    </p:spTree>
    <p:extLst>
      <p:ext uri="{BB962C8B-B14F-4D97-AF65-F5344CB8AC3E}">
        <p14:creationId xmlns:p14="http://schemas.microsoft.com/office/powerpoint/2010/main" val="127266818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BBB5AA-8545-489D-942E-24DEF355B5B8}"/>
              </a:ext>
            </a:extLst>
          </p:cNvPr>
          <p:cNvSpPr/>
          <p:nvPr/>
        </p:nvSpPr>
        <p:spPr>
          <a:xfrm>
            <a:off x="513805" y="435820"/>
            <a:ext cx="3817071" cy="369332"/>
          </a:xfrm>
          <a:prstGeom prst="rect">
            <a:avLst/>
          </a:prstGeom>
        </p:spPr>
        <p:txBody>
          <a:bodyPr wrap="none">
            <a:spAutoFit/>
          </a:bodyPr>
          <a:lstStyle/>
          <a:p>
            <a:r>
              <a:rPr lang="en-IN" dirty="0">
                <a:solidFill>
                  <a:srgbClr val="404040"/>
                </a:solidFill>
                <a:latin typeface="Montserrat" panose="02000505000000020004" pitchFamily="2" charset="0"/>
              </a:rPr>
              <a:t>Set JWT provider configuration</a:t>
            </a:r>
            <a:endParaRPr lang="en-IN" b="0" i="0" dirty="0">
              <a:solidFill>
                <a:srgbClr val="404040"/>
              </a:solidFill>
              <a:effectLst/>
              <a:latin typeface="Montserrat" panose="02000505000000020004" pitchFamily="2" charset="0"/>
            </a:endParaRPr>
          </a:p>
        </p:txBody>
      </p:sp>
      <p:sp>
        <p:nvSpPr>
          <p:cNvPr id="3" name="Rectangle 2">
            <a:extLst>
              <a:ext uri="{FF2B5EF4-FFF2-40B4-BE49-F238E27FC236}">
                <a16:creationId xmlns:a16="http://schemas.microsoft.com/office/drawing/2014/main" id="{7E3382FD-D7B9-43BC-8A87-48E0349B4BAD}"/>
              </a:ext>
            </a:extLst>
          </p:cNvPr>
          <p:cNvSpPr/>
          <p:nvPr/>
        </p:nvSpPr>
        <p:spPr>
          <a:xfrm>
            <a:off x="513805" y="1028343"/>
            <a:ext cx="10916195" cy="2585323"/>
          </a:xfrm>
          <a:prstGeom prst="rect">
            <a:avLst/>
          </a:prstGeom>
        </p:spPr>
        <p:txBody>
          <a:bodyPr wrap="square">
            <a:spAutoFit/>
          </a:bodyPr>
          <a:lstStyle/>
          <a:p>
            <a:r>
              <a:rPr lang="en-US" b="1" dirty="0">
                <a:solidFill>
                  <a:srgbClr val="404040"/>
                </a:solidFill>
                <a:latin typeface="Open Sans"/>
              </a:rPr>
              <a:t>Audience</a:t>
            </a:r>
            <a:r>
              <a:rPr lang="en-US" dirty="0">
                <a:solidFill>
                  <a:srgbClr val="404040"/>
                </a:solidFill>
                <a:latin typeface="Open Sans"/>
              </a:rPr>
              <a:t> represents the intended recipient of the incoming token or the resource that the token grants access to. If the value specified in this parameter doesn’t match the </a:t>
            </a:r>
            <a:r>
              <a:rPr lang="en-US" dirty="0" err="1">
                <a:solidFill>
                  <a:srgbClr val="404040"/>
                </a:solidFill>
                <a:latin typeface="Open Sans"/>
              </a:rPr>
              <a:t>aud</a:t>
            </a:r>
            <a:r>
              <a:rPr lang="en-US" dirty="0">
                <a:solidFill>
                  <a:srgbClr val="404040"/>
                </a:solidFill>
                <a:latin typeface="Open Sans"/>
              </a:rPr>
              <a:t> parameter in the token, the token will be rejected because it was meant to be used for accessing a different resource. Note that different security token providers have different behaviors regarding what is used as the ‘</a:t>
            </a:r>
            <a:r>
              <a:rPr lang="en-US" dirty="0" err="1">
                <a:solidFill>
                  <a:srgbClr val="404040"/>
                </a:solidFill>
                <a:latin typeface="Open Sans"/>
              </a:rPr>
              <a:t>aud</a:t>
            </a:r>
            <a:r>
              <a:rPr lang="en-US" dirty="0">
                <a:solidFill>
                  <a:srgbClr val="404040"/>
                </a:solidFill>
                <a:latin typeface="Open Sans"/>
              </a:rPr>
              <a:t>’ claim (some use the URI of a resource a user wants to access, others use scope names). Be sure to use an audience that makes sense given the tokens you plan to accept.</a:t>
            </a:r>
          </a:p>
          <a:p>
            <a:r>
              <a:rPr lang="en-US" b="1" dirty="0">
                <a:solidFill>
                  <a:srgbClr val="404040"/>
                </a:solidFill>
                <a:latin typeface="Open Sans"/>
              </a:rPr>
              <a:t>Authority</a:t>
            </a:r>
            <a:r>
              <a:rPr lang="en-US" dirty="0">
                <a:solidFill>
                  <a:srgbClr val="404040"/>
                </a:solidFill>
                <a:latin typeface="Open Sans"/>
              </a:rPr>
              <a:t> is the address of the token-issuing authentication server. The JWT bearer authentication middleware will use this URI to find and retrieve the public key that can be used to validate the token’s signature. It will also confirm that the </a:t>
            </a:r>
            <a:r>
              <a:rPr lang="en-US" dirty="0" err="1">
                <a:solidFill>
                  <a:srgbClr val="404040"/>
                </a:solidFill>
                <a:latin typeface="Open Sans"/>
              </a:rPr>
              <a:t>iss</a:t>
            </a:r>
            <a:r>
              <a:rPr lang="en-US" dirty="0">
                <a:solidFill>
                  <a:srgbClr val="404040"/>
                </a:solidFill>
                <a:latin typeface="Open Sans"/>
              </a:rPr>
              <a:t> parameter in the token matches this URI.</a:t>
            </a:r>
            <a:endParaRPr lang="en-US" b="0" i="0" dirty="0">
              <a:solidFill>
                <a:srgbClr val="404040"/>
              </a:solidFill>
              <a:effectLst/>
              <a:latin typeface="Open Sans"/>
            </a:endParaRPr>
          </a:p>
        </p:txBody>
      </p:sp>
      <p:pic>
        <p:nvPicPr>
          <p:cNvPr id="4" name="Picture 3">
            <a:extLst>
              <a:ext uri="{FF2B5EF4-FFF2-40B4-BE49-F238E27FC236}">
                <a16:creationId xmlns:a16="http://schemas.microsoft.com/office/drawing/2014/main" id="{3E5A2718-417F-400B-89A3-F742BD006C5B}"/>
              </a:ext>
            </a:extLst>
          </p:cNvPr>
          <p:cNvPicPr>
            <a:picLocks noChangeAspect="1"/>
          </p:cNvPicPr>
          <p:nvPr/>
        </p:nvPicPr>
        <p:blipFill>
          <a:blip r:embed="rId2"/>
          <a:stretch>
            <a:fillRect/>
          </a:stretch>
        </p:blipFill>
        <p:spPr>
          <a:xfrm>
            <a:off x="961798" y="3836857"/>
            <a:ext cx="6477000" cy="2867025"/>
          </a:xfrm>
          <a:prstGeom prst="rect">
            <a:avLst/>
          </a:prstGeom>
        </p:spPr>
      </p:pic>
    </p:spTree>
    <p:extLst>
      <p:ext uri="{BB962C8B-B14F-4D97-AF65-F5344CB8AC3E}">
        <p14:creationId xmlns:p14="http://schemas.microsoft.com/office/powerpoint/2010/main" val="421972598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C69305-6D18-425F-883F-92DBF8939986}"/>
              </a:ext>
            </a:extLst>
          </p:cNvPr>
          <p:cNvSpPr/>
          <p:nvPr/>
        </p:nvSpPr>
        <p:spPr>
          <a:xfrm>
            <a:off x="499318" y="383569"/>
            <a:ext cx="2986715" cy="369332"/>
          </a:xfrm>
          <a:prstGeom prst="rect">
            <a:avLst/>
          </a:prstGeom>
        </p:spPr>
        <p:txBody>
          <a:bodyPr wrap="none">
            <a:spAutoFit/>
          </a:bodyPr>
          <a:lstStyle/>
          <a:p>
            <a:r>
              <a:rPr lang="en-IN" dirty="0">
                <a:solidFill>
                  <a:srgbClr val="404040"/>
                </a:solidFill>
                <a:latin typeface="Montserrat" panose="02000505000000020004" pitchFamily="2" charset="0"/>
              </a:rPr>
              <a:t>Set </a:t>
            </a:r>
            <a:r>
              <a:rPr lang="en-IN" dirty="0" err="1">
                <a:solidFill>
                  <a:srgbClr val="404040"/>
                </a:solidFill>
                <a:latin typeface="Montserrat" panose="02000505000000020004" pitchFamily="2" charset="0"/>
              </a:rPr>
              <a:t>autorization</a:t>
            </a:r>
            <a:r>
              <a:rPr lang="en-IN" dirty="0">
                <a:solidFill>
                  <a:srgbClr val="404040"/>
                </a:solidFill>
                <a:latin typeface="Montserrat" panose="02000505000000020004" pitchFamily="2" charset="0"/>
              </a:rPr>
              <a:t> policies</a:t>
            </a:r>
            <a:endParaRPr lang="en-IN" b="0" i="0" dirty="0">
              <a:solidFill>
                <a:srgbClr val="404040"/>
              </a:solidFill>
              <a:effectLst/>
              <a:latin typeface="Montserrat" panose="02000505000000020004" pitchFamily="2" charset="0"/>
            </a:endParaRPr>
          </a:p>
        </p:txBody>
      </p:sp>
      <p:pic>
        <p:nvPicPr>
          <p:cNvPr id="3" name="Picture 2">
            <a:extLst>
              <a:ext uri="{FF2B5EF4-FFF2-40B4-BE49-F238E27FC236}">
                <a16:creationId xmlns:a16="http://schemas.microsoft.com/office/drawing/2014/main" id="{242F3B0F-AAFF-4120-BB36-50E5BA189159}"/>
              </a:ext>
            </a:extLst>
          </p:cNvPr>
          <p:cNvPicPr>
            <a:picLocks noChangeAspect="1"/>
          </p:cNvPicPr>
          <p:nvPr/>
        </p:nvPicPr>
        <p:blipFill>
          <a:blip r:embed="rId2"/>
          <a:stretch>
            <a:fillRect/>
          </a:stretch>
        </p:blipFill>
        <p:spPr>
          <a:xfrm>
            <a:off x="456403" y="913857"/>
            <a:ext cx="10322501" cy="3605892"/>
          </a:xfrm>
          <a:prstGeom prst="rect">
            <a:avLst/>
          </a:prstGeom>
        </p:spPr>
      </p:pic>
      <p:sp>
        <p:nvSpPr>
          <p:cNvPr id="4" name="Rectangle 3">
            <a:extLst>
              <a:ext uri="{FF2B5EF4-FFF2-40B4-BE49-F238E27FC236}">
                <a16:creationId xmlns:a16="http://schemas.microsoft.com/office/drawing/2014/main" id="{60B21771-0CA4-4A30-B8D7-E32738EB5DA3}"/>
              </a:ext>
            </a:extLst>
          </p:cNvPr>
          <p:cNvSpPr/>
          <p:nvPr/>
        </p:nvSpPr>
        <p:spPr>
          <a:xfrm>
            <a:off x="762000" y="4804007"/>
            <a:ext cx="8865326" cy="369332"/>
          </a:xfrm>
          <a:prstGeom prst="rect">
            <a:avLst/>
          </a:prstGeom>
        </p:spPr>
        <p:txBody>
          <a:bodyPr wrap="square">
            <a:spAutoFit/>
          </a:bodyPr>
          <a:lstStyle/>
          <a:p>
            <a:r>
              <a:rPr lang="en-US" dirty="0">
                <a:solidFill>
                  <a:srgbClr val="FF0000"/>
                </a:solidFill>
              </a:rPr>
              <a:t>This policy require a role claim type with value “</a:t>
            </a:r>
            <a:r>
              <a:rPr lang="en-US" dirty="0" err="1">
                <a:solidFill>
                  <a:srgbClr val="FF0000"/>
                </a:solidFill>
              </a:rPr>
              <a:t>SurveyCreator</a:t>
            </a:r>
            <a:r>
              <a:rPr lang="en-US" dirty="0">
                <a:solidFill>
                  <a:srgbClr val="FF0000"/>
                </a:solidFill>
              </a:rPr>
              <a:t>”</a:t>
            </a:r>
            <a:endParaRPr lang="en-IN" dirty="0">
              <a:solidFill>
                <a:srgbClr val="FF0000"/>
              </a:solidFill>
            </a:endParaRPr>
          </a:p>
        </p:txBody>
      </p:sp>
    </p:spTree>
    <p:extLst>
      <p:ext uri="{BB962C8B-B14F-4D97-AF65-F5344CB8AC3E}">
        <p14:creationId xmlns:p14="http://schemas.microsoft.com/office/powerpoint/2010/main" val="29344358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F68B5F-F4D7-48E7-AF93-1D0185124CEC}"/>
              </a:ext>
            </a:extLst>
          </p:cNvPr>
          <p:cNvSpPr/>
          <p:nvPr/>
        </p:nvSpPr>
        <p:spPr>
          <a:xfrm>
            <a:off x="553180" y="501134"/>
            <a:ext cx="5439310" cy="369332"/>
          </a:xfrm>
          <a:prstGeom prst="rect">
            <a:avLst/>
          </a:prstGeom>
        </p:spPr>
        <p:txBody>
          <a:bodyPr wrap="none">
            <a:spAutoFit/>
          </a:bodyPr>
          <a:lstStyle/>
          <a:p>
            <a:r>
              <a:rPr lang="en-US" dirty="0">
                <a:solidFill>
                  <a:srgbClr val="404040"/>
                </a:solidFill>
                <a:latin typeface="Montserrat" panose="02000505000000020004" pitchFamily="2" charset="0"/>
              </a:rPr>
              <a:t>Protect your actions with </a:t>
            </a:r>
            <a:r>
              <a:rPr lang="en-US" i="1" dirty="0">
                <a:solidFill>
                  <a:srgbClr val="404040"/>
                </a:solidFill>
                <a:latin typeface="Montserrat" panose="02000505000000020004" pitchFamily="2" charset="0"/>
              </a:rPr>
              <a:t>Authorize Attribute</a:t>
            </a:r>
            <a:endParaRPr lang="en-US" b="0" i="0" dirty="0">
              <a:solidFill>
                <a:srgbClr val="404040"/>
              </a:solidFill>
              <a:effectLst/>
              <a:latin typeface="Montserrat" panose="02000505000000020004" pitchFamily="2" charset="0"/>
            </a:endParaRPr>
          </a:p>
        </p:txBody>
      </p:sp>
      <p:pic>
        <p:nvPicPr>
          <p:cNvPr id="4" name="Picture 3">
            <a:extLst>
              <a:ext uri="{FF2B5EF4-FFF2-40B4-BE49-F238E27FC236}">
                <a16:creationId xmlns:a16="http://schemas.microsoft.com/office/drawing/2014/main" id="{30FD09A3-B208-4B7E-A550-4D2E9EB5A8BC}"/>
              </a:ext>
            </a:extLst>
          </p:cNvPr>
          <p:cNvPicPr>
            <a:picLocks noChangeAspect="1"/>
          </p:cNvPicPr>
          <p:nvPr/>
        </p:nvPicPr>
        <p:blipFill>
          <a:blip r:embed="rId2"/>
          <a:stretch>
            <a:fillRect/>
          </a:stretch>
        </p:blipFill>
        <p:spPr>
          <a:xfrm>
            <a:off x="395741" y="870466"/>
            <a:ext cx="7086600" cy="3914775"/>
          </a:xfrm>
          <a:prstGeom prst="rect">
            <a:avLst/>
          </a:prstGeom>
        </p:spPr>
      </p:pic>
      <p:sp>
        <p:nvSpPr>
          <p:cNvPr id="5" name="Rectangle 4">
            <a:extLst>
              <a:ext uri="{FF2B5EF4-FFF2-40B4-BE49-F238E27FC236}">
                <a16:creationId xmlns:a16="http://schemas.microsoft.com/office/drawing/2014/main" id="{383952C2-3975-4BAB-A689-8AE2721B893C}"/>
              </a:ext>
            </a:extLst>
          </p:cNvPr>
          <p:cNvSpPr/>
          <p:nvPr/>
        </p:nvSpPr>
        <p:spPr>
          <a:xfrm>
            <a:off x="5386252" y="2089189"/>
            <a:ext cx="6092825" cy="1477328"/>
          </a:xfrm>
          <a:prstGeom prst="rect">
            <a:avLst/>
          </a:prstGeom>
        </p:spPr>
        <p:txBody>
          <a:bodyPr>
            <a:spAutoFit/>
          </a:bodyPr>
          <a:lstStyle/>
          <a:p>
            <a:r>
              <a:rPr lang="en-US" dirty="0">
                <a:solidFill>
                  <a:srgbClr val="FF0000"/>
                </a:solidFill>
                <a:latin typeface="Open Sans"/>
              </a:rPr>
              <a:t>Remember that if you don’t provide a </a:t>
            </a:r>
            <a:r>
              <a:rPr lang="en-US" dirty="0" err="1">
                <a:solidFill>
                  <a:srgbClr val="FF0000"/>
                </a:solidFill>
                <a:latin typeface="Open Sans"/>
              </a:rPr>
              <a:t>toekn</a:t>
            </a:r>
            <a:r>
              <a:rPr lang="en-US" dirty="0">
                <a:solidFill>
                  <a:srgbClr val="FF0000"/>
                </a:solidFill>
                <a:latin typeface="Open Sans"/>
              </a:rPr>
              <a:t> to your </a:t>
            </a:r>
            <a:r>
              <a:rPr lang="en-US" dirty="0" err="1">
                <a:solidFill>
                  <a:srgbClr val="FF0000"/>
                </a:solidFill>
                <a:latin typeface="Open Sans"/>
              </a:rPr>
              <a:t>Api</a:t>
            </a:r>
            <a:r>
              <a:rPr lang="en-US" dirty="0">
                <a:solidFill>
                  <a:srgbClr val="FF0000"/>
                </a:solidFill>
                <a:latin typeface="Open Sans"/>
              </a:rPr>
              <a:t> or you provide a wrong or expired token the answer will be </a:t>
            </a:r>
            <a:r>
              <a:rPr lang="en-US" i="1" dirty="0">
                <a:solidFill>
                  <a:srgbClr val="FF0000"/>
                </a:solidFill>
                <a:latin typeface="Open Sans"/>
              </a:rPr>
              <a:t>Http Unauthorized</a:t>
            </a:r>
            <a:r>
              <a:rPr lang="en-US" dirty="0">
                <a:solidFill>
                  <a:srgbClr val="FF0000"/>
                </a:solidFill>
                <a:latin typeface="Open Sans"/>
              </a:rPr>
              <a:t>.</a:t>
            </a:r>
          </a:p>
          <a:p>
            <a:r>
              <a:rPr lang="en-US" dirty="0">
                <a:solidFill>
                  <a:srgbClr val="FF0000"/>
                </a:solidFill>
                <a:latin typeface="Open Sans"/>
              </a:rPr>
              <a:t>If your token doesn’t satisfy the policy, you will get </a:t>
            </a:r>
            <a:r>
              <a:rPr lang="en-US" i="1" dirty="0">
                <a:solidFill>
                  <a:srgbClr val="FF0000"/>
                </a:solidFill>
                <a:latin typeface="Open Sans"/>
              </a:rPr>
              <a:t>Http Forbidden.</a:t>
            </a:r>
            <a:endParaRPr lang="en-US" b="0" i="0" dirty="0">
              <a:solidFill>
                <a:srgbClr val="FF0000"/>
              </a:solidFill>
              <a:effectLst/>
              <a:latin typeface="Open Sans"/>
            </a:endParaRPr>
          </a:p>
        </p:txBody>
      </p:sp>
    </p:spTree>
    <p:extLst>
      <p:ext uri="{BB962C8B-B14F-4D97-AF65-F5344CB8AC3E}">
        <p14:creationId xmlns:p14="http://schemas.microsoft.com/office/powerpoint/2010/main" val="2139853556"/>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369856"/>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43038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20151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619D8-D38D-4BFE-A422-366AEC70A7E6}"/>
              </a:ext>
            </a:extLst>
          </p:cNvPr>
          <p:cNvSpPr txBox="1"/>
          <p:nvPr/>
        </p:nvSpPr>
        <p:spPr>
          <a:xfrm>
            <a:off x="613954" y="692331"/>
            <a:ext cx="611507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I want to use </a:t>
            </a:r>
            <a:r>
              <a:rPr lang="en-IN" sz="4000" dirty="0">
                <a:solidFill>
                  <a:srgbClr val="FF0000"/>
                </a:solidFill>
                <a:latin typeface="Segoe UI Light" pitchFamily="34" charset="0"/>
              </a:rPr>
              <a:t>HATEOAS</a:t>
            </a:r>
          </a:p>
        </p:txBody>
      </p:sp>
    </p:spTree>
    <p:extLst>
      <p:ext uri="{BB962C8B-B14F-4D97-AF65-F5344CB8AC3E}">
        <p14:creationId xmlns:p14="http://schemas.microsoft.com/office/powerpoint/2010/main" val="6091602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45B1B5-9FA7-47B8-9F3A-155629893078}"/>
              </a:ext>
            </a:extLst>
          </p:cNvPr>
          <p:cNvPicPr>
            <a:picLocks noChangeAspect="1"/>
          </p:cNvPicPr>
          <p:nvPr/>
        </p:nvPicPr>
        <p:blipFill>
          <a:blip r:embed="rId2"/>
          <a:stretch>
            <a:fillRect/>
          </a:stretch>
        </p:blipFill>
        <p:spPr>
          <a:xfrm>
            <a:off x="209081" y="237845"/>
            <a:ext cx="10670165" cy="5732649"/>
          </a:xfrm>
          <a:prstGeom prst="rect">
            <a:avLst/>
          </a:prstGeom>
        </p:spPr>
      </p:pic>
    </p:spTree>
    <p:extLst>
      <p:ext uri="{BB962C8B-B14F-4D97-AF65-F5344CB8AC3E}">
        <p14:creationId xmlns:p14="http://schemas.microsoft.com/office/powerpoint/2010/main" val="842948551"/>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22FD27-7558-4EBD-9DC3-92089D1317E4}"/>
              </a:ext>
            </a:extLst>
          </p:cNvPr>
          <p:cNvSpPr/>
          <p:nvPr/>
        </p:nvSpPr>
        <p:spPr>
          <a:xfrm>
            <a:off x="487680" y="401491"/>
            <a:ext cx="10668000" cy="4832092"/>
          </a:xfrm>
          <a:prstGeom prst="rect">
            <a:avLst/>
          </a:prstGeom>
        </p:spPr>
        <p:txBody>
          <a:bodyPr wrap="square">
            <a:spAutoFit/>
          </a:bodyPr>
          <a:lstStyle/>
          <a:p>
            <a:r>
              <a:rPr lang="en-US" sz="2800" b="1" dirty="0">
                <a:solidFill>
                  <a:srgbClr val="000000"/>
                </a:solidFill>
                <a:latin typeface="-apple-system"/>
              </a:rPr>
              <a:t>HATEOAS (Hypermedia as the Engine of Application State)</a:t>
            </a:r>
            <a:r>
              <a:rPr lang="en-US" sz="2800" dirty="0">
                <a:solidFill>
                  <a:srgbClr val="000000"/>
                </a:solidFill>
                <a:latin typeface="-apple-system"/>
              </a:rPr>
              <a:t> is a constraint of the REST application architecture that keeps the RESTful style architecture unique from most other network application architectures. The term “</a:t>
            </a:r>
            <a:r>
              <a:rPr lang="en-US" sz="2800" b="1" i="1" dirty="0">
                <a:solidFill>
                  <a:srgbClr val="000000"/>
                </a:solidFill>
                <a:latin typeface="-apple-system"/>
              </a:rPr>
              <a:t>hypermedia</a:t>
            </a:r>
            <a:r>
              <a:rPr lang="en-US" sz="2800" dirty="0">
                <a:solidFill>
                  <a:srgbClr val="000000"/>
                </a:solidFill>
                <a:latin typeface="-apple-system"/>
              </a:rPr>
              <a:t>” refers to any content that contains links to other forms of media such as images, movies, and text.</a:t>
            </a:r>
          </a:p>
          <a:p>
            <a:endParaRPr lang="en-US" sz="2800" dirty="0">
              <a:solidFill>
                <a:srgbClr val="000000"/>
              </a:solidFill>
              <a:latin typeface="-apple-system"/>
            </a:endParaRPr>
          </a:p>
          <a:p>
            <a:r>
              <a:rPr lang="en-US" sz="2800" dirty="0">
                <a:solidFill>
                  <a:srgbClr val="000000"/>
                </a:solidFill>
                <a:latin typeface="-apple-system"/>
              </a:rPr>
              <a:t>This architectural style lets you use hypermedia links in the response contents so that the client can dynamically navigate to the appropriate resource by traversing the hypermedia links. This is conceptually the same as a web user navigating through web pages by clicking the appropriate hyperlinks in order to achieve a final goal.</a:t>
            </a:r>
          </a:p>
        </p:txBody>
      </p:sp>
    </p:spTree>
    <p:extLst>
      <p:ext uri="{BB962C8B-B14F-4D97-AF65-F5344CB8AC3E}">
        <p14:creationId xmlns:p14="http://schemas.microsoft.com/office/powerpoint/2010/main" val="62268514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D43AF0-4036-425E-8502-BE70774FE9A3}"/>
              </a:ext>
            </a:extLst>
          </p:cNvPr>
          <p:cNvPicPr>
            <a:picLocks noChangeAspect="1"/>
          </p:cNvPicPr>
          <p:nvPr/>
        </p:nvPicPr>
        <p:blipFill>
          <a:blip r:embed="rId2"/>
          <a:stretch>
            <a:fillRect/>
          </a:stretch>
        </p:blipFill>
        <p:spPr>
          <a:xfrm>
            <a:off x="401319" y="319904"/>
            <a:ext cx="8002820" cy="5440816"/>
          </a:xfrm>
          <a:prstGeom prst="rect">
            <a:avLst/>
          </a:prstGeom>
        </p:spPr>
      </p:pic>
    </p:spTree>
    <p:extLst>
      <p:ext uri="{BB962C8B-B14F-4D97-AF65-F5344CB8AC3E}">
        <p14:creationId xmlns:p14="http://schemas.microsoft.com/office/powerpoint/2010/main" val="976683251"/>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07BE83-7B7B-41ED-B04B-043C84311282}"/>
              </a:ext>
            </a:extLst>
          </p:cNvPr>
          <p:cNvPicPr>
            <a:picLocks noChangeAspect="1"/>
          </p:cNvPicPr>
          <p:nvPr/>
        </p:nvPicPr>
        <p:blipFill>
          <a:blip r:embed="rId2"/>
          <a:stretch>
            <a:fillRect/>
          </a:stretch>
        </p:blipFill>
        <p:spPr>
          <a:xfrm>
            <a:off x="375602" y="319767"/>
            <a:ext cx="9512094" cy="4578803"/>
          </a:xfrm>
          <a:prstGeom prst="rect">
            <a:avLst/>
          </a:prstGeom>
        </p:spPr>
      </p:pic>
    </p:spTree>
    <p:extLst>
      <p:ext uri="{BB962C8B-B14F-4D97-AF65-F5344CB8AC3E}">
        <p14:creationId xmlns:p14="http://schemas.microsoft.com/office/powerpoint/2010/main" val="2831049596"/>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2195339"/>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75D863-C87E-46CE-886D-DA96C931CF66}"/>
              </a:ext>
            </a:extLst>
          </p:cNvPr>
          <p:cNvPicPr>
            <a:picLocks noChangeAspect="1"/>
          </p:cNvPicPr>
          <p:nvPr/>
        </p:nvPicPr>
        <p:blipFill>
          <a:blip r:embed="rId2"/>
          <a:stretch>
            <a:fillRect/>
          </a:stretch>
        </p:blipFill>
        <p:spPr>
          <a:xfrm>
            <a:off x="257900" y="267380"/>
            <a:ext cx="10193178" cy="4356871"/>
          </a:xfrm>
          <a:prstGeom prst="rect">
            <a:avLst/>
          </a:prstGeom>
        </p:spPr>
      </p:pic>
    </p:spTree>
    <p:extLst>
      <p:ext uri="{BB962C8B-B14F-4D97-AF65-F5344CB8AC3E}">
        <p14:creationId xmlns:p14="http://schemas.microsoft.com/office/powerpoint/2010/main" val="3849536560"/>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691190"/>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8215749"/>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BF713E-C744-48F7-A656-C5EE79716791}"/>
              </a:ext>
            </a:extLst>
          </p:cNvPr>
          <p:cNvSpPr txBox="1"/>
          <p:nvPr/>
        </p:nvSpPr>
        <p:spPr>
          <a:xfrm>
            <a:off x="1136468" y="613954"/>
            <a:ext cx="8386911" cy="246221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I want to consume this in angular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Application in JSON format only</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solidFill>
                  <a:srgbClr val="FF0000"/>
                </a:solidFill>
                <a:latin typeface="Segoe UI Light" pitchFamily="34" charset="0"/>
              </a:rPr>
              <a:t>ANGULAR 6 Onwards</a:t>
            </a:r>
          </a:p>
        </p:txBody>
      </p:sp>
    </p:spTree>
    <p:extLst>
      <p:ext uri="{BB962C8B-B14F-4D97-AF65-F5344CB8AC3E}">
        <p14:creationId xmlns:p14="http://schemas.microsoft.com/office/powerpoint/2010/main" val="2780214829"/>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B0448C-0970-4B02-B331-72722452D51C}"/>
              </a:ext>
            </a:extLst>
          </p:cNvPr>
          <p:cNvPicPr>
            <a:picLocks noChangeAspect="1"/>
          </p:cNvPicPr>
          <p:nvPr/>
        </p:nvPicPr>
        <p:blipFill>
          <a:blip r:embed="rId2"/>
          <a:stretch>
            <a:fillRect/>
          </a:stretch>
        </p:blipFill>
        <p:spPr>
          <a:xfrm>
            <a:off x="795382" y="264522"/>
            <a:ext cx="10404157" cy="5404757"/>
          </a:xfrm>
          <a:prstGeom prst="rect">
            <a:avLst/>
          </a:prstGeom>
        </p:spPr>
      </p:pic>
    </p:spTree>
    <p:extLst>
      <p:ext uri="{BB962C8B-B14F-4D97-AF65-F5344CB8AC3E}">
        <p14:creationId xmlns:p14="http://schemas.microsoft.com/office/powerpoint/2010/main" val="1849203814"/>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60D891-44A0-4436-B994-14F186994279}"/>
              </a:ext>
            </a:extLst>
          </p:cNvPr>
          <p:cNvPicPr>
            <a:picLocks noChangeAspect="1"/>
          </p:cNvPicPr>
          <p:nvPr/>
        </p:nvPicPr>
        <p:blipFill>
          <a:blip r:embed="rId2"/>
          <a:stretch>
            <a:fillRect/>
          </a:stretch>
        </p:blipFill>
        <p:spPr>
          <a:xfrm>
            <a:off x="318587" y="552857"/>
            <a:ext cx="6068567" cy="5077234"/>
          </a:xfrm>
          <a:prstGeom prst="rect">
            <a:avLst/>
          </a:prstGeom>
        </p:spPr>
      </p:pic>
      <p:sp>
        <p:nvSpPr>
          <p:cNvPr id="3" name="TextBox 2">
            <a:extLst>
              <a:ext uri="{FF2B5EF4-FFF2-40B4-BE49-F238E27FC236}">
                <a16:creationId xmlns:a16="http://schemas.microsoft.com/office/drawing/2014/main" id="{C38F50BE-941F-4673-A50B-01D77B067411}"/>
              </a:ext>
            </a:extLst>
          </p:cNvPr>
          <p:cNvSpPr txBox="1"/>
          <p:nvPr/>
        </p:nvSpPr>
        <p:spPr>
          <a:xfrm>
            <a:off x="6714309" y="1998617"/>
            <a:ext cx="3361498" cy="184665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Much clean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Json data</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With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caml</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case </a:t>
            </a:r>
          </a:p>
        </p:txBody>
      </p:sp>
    </p:spTree>
    <p:extLst>
      <p:ext uri="{BB962C8B-B14F-4D97-AF65-F5344CB8AC3E}">
        <p14:creationId xmlns:p14="http://schemas.microsoft.com/office/powerpoint/2010/main" val="9166589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F3056C-025C-41FD-B5FB-10B79239E064}"/>
              </a:ext>
            </a:extLst>
          </p:cNvPr>
          <p:cNvSpPr txBox="1"/>
          <p:nvPr/>
        </p:nvSpPr>
        <p:spPr>
          <a:xfrm>
            <a:off x="619717" y="1076532"/>
            <a:ext cx="9739846" cy="492443"/>
          </a:xfrm>
          <a:prstGeom prst="rect">
            <a:avLst/>
          </a:prstGeom>
          <a:noFill/>
        </p:spPr>
        <p:txBody>
          <a:bodyPr wrap="none" lIns="0" tIns="0" rIns="0" bIns="0" rtlCol="0">
            <a:spAutoFit/>
          </a:bodyPr>
          <a:lstStyle/>
          <a:p>
            <a:r>
              <a:rPr lang="en-IN" sz="3200" b="1" dirty="0">
                <a:latin typeface="Segoe UI Light" pitchFamily="34" charset="0"/>
              </a:rPr>
              <a:t>dotnet </a:t>
            </a:r>
            <a:r>
              <a:rPr lang="en-IN" sz="3200" b="1" dirty="0" err="1">
                <a:latin typeface="Segoe UI Light" pitchFamily="34" charset="0"/>
              </a:rPr>
              <a:t>ef</a:t>
            </a:r>
            <a:r>
              <a:rPr lang="en-IN" sz="3200" b="1" dirty="0">
                <a:latin typeface="Segoe UI Light" pitchFamily="34" charset="0"/>
              </a:rPr>
              <a:t> </a:t>
            </a:r>
            <a:r>
              <a:rPr lang="en-IN" sz="3200" b="1" dirty="0" err="1">
                <a:latin typeface="Segoe UI Light" pitchFamily="34" charset="0"/>
              </a:rPr>
              <a:t>databse</a:t>
            </a:r>
            <a:r>
              <a:rPr lang="en-IN" sz="3200" b="1" dirty="0">
                <a:latin typeface="Segoe UI Light" pitchFamily="34" charset="0"/>
              </a:rPr>
              <a:t> update - -context </a:t>
            </a:r>
            <a:r>
              <a:rPr lang="en-IN" sz="3200" b="1" dirty="0" err="1">
                <a:latin typeface="Segoe UI Light" pitchFamily="34" charset="0"/>
              </a:rPr>
              <a:t>StudentDataContext</a:t>
            </a:r>
            <a:endParaRPr lang="en-IN" sz="3200" b="1" dirty="0">
              <a:latin typeface="Segoe UI Light" pitchFamily="34" charset="0"/>
            </a:endParaRPr>
          </a:p>
        </p:txBody>
      </p:sp>
      <p:pic>
        <p:nvPicPr>
          <p:cNvPr id="2" name="Picture 1">
            <a:extLst>
              <a:ext uri="{FF2B5EF4-FFF2-40B4-BE49-F238E27FC236}">
                <a16:creationId xmlns:a16="http://schemas.microsoft.com/office/drawing/2014/main" id="{45843B9F-4D95-4B99-91A6-D0E231C8CAF3}"/>
              </a:ext>
            </a:extLst>
          </p:cNvPr>
          <p:cNvPicPr>
            <a:picLocks noChangeAspect="1"/>
          </p:cNvPicPr>
          <p:nvPr/>
        </p:nvPicPr>
        <p:blipFill>
          <a:blip r:embed="rId2"/>
          <a:stretch>
            <a:fillRect/>
          </a:stretch>
        </p:blipFill>
        <p:spPr>
          <a:xfrm>
            <a:off x="249143" y="1885670"/>
            <a:ext cx="11490139" cy="2395299"/>
          </a:xfrm>
          <a:prstGeom prst="rect">
            <a:avLst/>
          </a:prstGeom>
        </p:spPr>
      </p:pic>
    </p:spTree>
    <p:extLst>
      <p:ext uri="{BB962C8B-B14F-4D97-AF65-F5344CB8AC3E}">
        <p14:creationId xmlns:p14="http://schemas.microsoft.com/office/powerpoint/2010/main" val="2947725414"/>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83FB52-E1CF-4711-9238-5A1D403A904A}"/>
              </a:ext>
            </a:extLst>
          </p:cNvPr>
          <p:cNvPicPr>
            <a:picLocks noChangeAspect="1"/>
          </p:cNvPicPr>
          <p:nvPr/>
        </p:nvPicPr>
        <p:blipFill>
          <a:blip r:embed="rId2"/>
          <a:stretch>
            <a:fillRect/>
          </a:stretch>
        </p:blipFill>
        <p:spPr>
          <a:xfrm>
            <a:off x="445543" y="208053"/>
            <a:ext cx="9886330" cy="6349501"/>
          </a:xfrm>
          <a:prstGeom prst="rect">
            <a:avLst/>
          </a:prstGeom>
        </p:spPr>
      </p:pic>
    </p:spTree>
    <p:extLst>
      <p:ext uri="{BB962C8B-B14F-4D97-AF65-F5344CB8AC3E}">
        <p14:creationId xmlns:p14="http://schemas.microsoft.com/office/powerpoint/2010/main" val="3976202021"/>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89607A-D136-4CEC-81E4-E6365807A373}"/>
              </a:ext>
            </a:extLst>
          </p:cNvPr>
          <p:cNvPicPr>
            <a:picLocks noChangeAspect="1"/>
          </p:cNvPicPr>
          <p:nvPr/>
        </p:nvPicPr>
        <p:blipFill>
          <a:blip r:embed="rId2"/>
          <a:stretch>
            <a:fillRect/>
          </a:stretch>
        </p:blipFill>
        <p:spPr>
          <a:xfrm>
            <a:off x="288380" y="295410"/>
            <a:ext cx="8806022" cy="6196830"/>
          </a:xfrm>
          <a:prstGeom prst="rect">
            <a:avLst/>
          </a:prstGeom>
        </p:spPr>
      </p:pic>
    </p:spTree>
    <p:extLst>
      <p:ext uri="{BB962C8B-B14F-4D97-AF65-F5344CB8AC3E}">
        <p14:creationId xmlns:p14="http://schemas.microsoft.com/office/powerpoint/2010/main" val="2863905687"/>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B7CE52-61F5-4126-BB8B-64E68CA993B9}"/>
              </a:ext>
            </a:extLst>
          </p:cNvPr>
          <p:cNvPicPr>
            <a:picLocks noChangeAspect="1"/>
          </p:cNvPicPr>
          <p:nvPr/>
        </p:nvPicPr>
        <p:blipFill rotWithShape="1">
          <a:blip r:embed="rId2"/>
          <a:srcRect l="45480" t="10095" r="348" b="15429"/>
          <a:stretch/>
        </p:blipFill>
        <p:spPr>
          <a:xfrm>
            <a:off x="666205" y="300444"/>
            <a:ext cx="7379477" cy="6087293"/>
          </a:xfrm>
          <a:prstGeom prst="rect">
            <a:avLst/>
          </a:prstGeom>
        </p:spPr>
      </p:pic>
    </p:spTree>
    <p:extLst>
      <p:ext uri="{BB962C8B-B14F-4D97-AF65-F5344CB8AC3E}">
        <p14:creationId xmlns:p14="http://schemas.microsoft.com/office/powerpoint/2010/main" val="253932256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3F431C-22BC-4C7C-BE01-281FB480A46A}"/>
              </a:ext>
            </a:extLst>
          </p:cNvPr>
          <p:cNvPicPr>
            <a:picLocks noChangeAspect="1"/>
          </p:cNvPicPr>
          <p:nvPr/>
        </p:nvPicPr>
        <p:blipFill>
          <a:blip r:embed="rId2"/>
          <a:stretch>
            <a:fillRect/>
          </a:stretch>
        </p:blipFill>
        <p:spPr>
          <a:xfrm>
            <a:off x="527049" y="709612"/>
            <a:ext cx="11134725" cy="5438775"/>
          </a:xfrm>
          <a:prstGeom prst="rect">
            <a:avLst/>
          </a:prstGeom>
        </p:spPr>
      </p:pic>
    </p:spTree>
    <p:extLst>
      <p:ext uri="{BB962C8B-B14F-4D97-AF65-F5344CB8AC3E}">
        <p14:creationId xmlns:p14="http://schemas.microsoft.com/office/powerpoint/2010/main" val="140187019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102565-CE72-4955-B657-98590D0A1F95}"/>
              </a:ext>
            </a:extLst>
          </p:cNvPr>
          <p:cNvPicPr>
            <a:picLocks noChangeAspect="1"/>
          </p:cNvPicPr>
          <p:nvPr/>
        </p:nvPicPr>
        <p:blipFill>
          <a:blip r:embed="rId2"/>
          <a:stretch>
            <a:fillRect/>
          </a:stretch>
        </p:blipFill>
        <p:spPr>
          <a:xfrm>
            <a:off x="930229" y="531087"/>
            <a:ext cx="5931491" cy="5308010"/>
          </a:xfrm>
          <a:prstGeom prst="rect">
            <a:avLst/>
          </a:prstGeom>
        </p:spPr>
      </p:pic>
    </p:spTree>
    <p:extLst>
      <p:ext uri="{BB962C8B-B14F-4D97-AF65-F5344CB8AC3E}">
        <p14:creationId xmlns:p14="http://schemas.microsoft.com/office/powerpoint/2010/main" val="3411785957"/>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F49767-126E-4CF6-A112-5F5DF7B7A836}"/>
              </a:ext>
            </a:extLst>
          </p:cNvPr>
          <p:cNvPicPr>
            <a:picLocks noChangeAspect="1"/>
          </p:cNvPicPr>
          <p:nvPr/>
        </p:nvPicPr>
        <p:blipFill>
          <a:blip r:embed="rId2"/>
          <a:stretch>
            <a:fillRect/>
          </a:stretch>
        </p:blipFill>
        <p:spPr>
          <a:xfrm>
            <a:off x="329064" y="98244"/>
            <a:ext cx="9147571" cy="6328682"/>
          </a:xfrm>
          <a:prstGeom prst="rect">
            <a:avLst/>
          </a:prstGeom>
        </p:spPr>
      </p:pic>
    </p:spTree>
    <p:extLst>
      <p:ext uri="{BB962C8B-B14F-4D97-AF65-F5344CB8AC3E}">
        <p14:creationId xmlns:p14="http://schemas.microsoft.com/office/powerpoint/2010/main" val="3859459943"/>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A7760-167D-4654-BC28-4FA232CAF43F}"/>
              </a:ext>
            </a:extLst>
          </p:cNvPr>
          <p:cNvPicPr>
            <a:picLocks noChangeAspect="1"/>
          </p:cNvPicPr>
          <p:nvPr/>
        </p:nvPicPr>
        <p:blipFill>
          <a:blip r:embed="rId2"/>
          <a:stretch>
            <a:fillRect/>
          </a:stretch>
        </p:blipFill>
        <p:spPr>
          <a:xfrm>
            <a:off x="333419" y="220571"/>
            <a:ext cx="9484479" cy="6245543"/>
          </a:xfrm>
          <a:prstGeom prst="rect">
            <a:avLst/>
          </a:prstGeom>
        </p:spPr>
      </p:pic>
    </p:spTree>
    <p:extLst>
      <p:ext uri="{BB962C8B-B14F-4D97-AF65-F5344CB8AC3E}">
        <p14:creationId xmlns:p14="http://schemas.microsoft.com/office/powerpoint/2010/main" val="2062100518"/>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AF699B-0622-4E49-BEEE-1EEC9D711CD0}"/>
              </a:ext>
            </a:extLst>
          </p:cNvPr>
          <p:cNvPicPr>
            <a:picLocks noChangeAspect="1"/>
          </p:cNvPicPr>
          <p:nvPr/>
        </p:nvPicPr>
        <p:blipFill>
          <a:blip r:embed="rId2"/>
          <a:stretch>
            <a:fillRect/>
          </a:stretch>
        </p:blipFill>
        <p:spPr>
          <a:xfrm>
            <a:off x="297361" y="146821"/>
            <a:ext cx="8512434" cy="6280105"/>
          </a:xfrm>
          <a:prstGeom prst="rect">
            <a:avLst/>
          </a:prstGeom>
        </p:spPr>
      </p:pic>
    </p:spTree>
    <p:extLst>
      <p:ext uri="{BB962C8B-B14F-4D97-AF65-F5344CB8AC3E}">
        <p14:creationId xmlns:p14="http://schemas.microsoft.com/office/powerpoint/2010/main" val="3752862564"/>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E515-0621-4F29-832F-E66061D89A08}"/>
              </a:ext>
            </a:extLst>
          </p:cNvPr>
          <p:cNvPicPr>
            <a:picLocks noChangeAspect="1"/>
          </p:cNvPicPr>
          <p:nvPr/>
        </p:nvPicPr>
        <p:blipFill>
          <a:blip r:embed="rId2"/>
          <a:stretch>
            <a:fillRect/>
          </a:stretch>
        </p:blipFill>
        <p:spPr>
          <a:xfrm>
            <a:off x="616039" y="133078"/>
            <a:ext cx="8431916" cy="6333036"/>
          </a:xfrm>
          <a:prstGeom prst="rect">
            <a:avLst/>
          </a:prstGeom>
        </p:spPr>
      </p:pic>
    </p:spTree>
    <p:extLst>
      <p:ext uri="{BB962C8B-B14F-4D97-AF65-F5344CB8AC3E}">
        <p14:creationId xmlns:p14="http://schemas.microsoft.com/office/powerpoint/2010/main" val="1151280804"/>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CE3237-9546-4725-87BF-A388048A3E40}"/>
              </a:ext>
            </a:extLst>
          </p:cNvPr>
          <p:cNvPicPr>
            <a:picLocks noChangeAspect="1"/>
          </p:cNvPicPr>
          <p:nvPr/>
        </p:nvPicPr>
        <p:blipFill>
          <a:blip r:embed="rId2"/>
          <a:stretch>
            <a:fillRect/>
          </a:stretch>
        </p:blipFill>
        <p:spPr>
          <a:xfrm>
            <a:off x="219800" y="228463"/>
            <a:ext cx="9157687" cy="5924143"/>
          </a:xfrm>
          <a:prstGeom prst="rect">
            <a:avLst/>
          </a:prstGeom>
        </p:spPr>
      </p:pic>
    </p:spTree>
    <p:extLst>
      <p:ext uri="{BB962C8B-B14F-4D97-AF65-F5344CB8AC3E}">
        <p14:creationId xmlns:p14="http://schemas.microsoft.com/office/powerpoint/2010/main" val="9484870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F064C6-2D1B-4472-8994-280352D47422}"/>
              </a:ext>
            </a:extLst>
          </p:cNvPr>
          <p:cNvPicPr>
            <a:picLocks noChangeAspect="1"/>
          </p:cNvPicPr>
          <p:nvPr/>
        </p:nvPicPr>
        <p:blipFill>
          <a:blip r:embed="rId2"/>
          <a:stretch>
            <a:fillRect/>
          </a:stretch>
        </p:blipFill>
        <p:spPr>
          <a:xfrm>
            <a:off x="403224" y="243704"/>
            <a:ext cx="4561872" cy="4341359"/>
          </a:xfrm>
          <a:prstGeom prst="rect">
            <a:avLst/>
          </a:prstGeom>
        </p:spPr>
      </p:pic>
    </p:spTree>
    <p:extLst>
      <p:ext uri="{BB962C8B-B14F-4D97-AF65-F5344CB8AC3E}">
        <p14:creationId xmlns:p14="http://schemas.microsoft.com/office/powerpoint/2010/main" val="936294932"/>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73BB6F-3132-40D6-8EAE-AB323DC77CA8}"/>
              </a:ext>
            </a:extLst>
          </p:cNvPr>
          <p:cNvPicPr>
            <a:picLocks noChangeAspect="1"/>
          </p:cNvPicPr>
          <p:nvPr/>
        </p:nvPicPr>
        <p:blipFill>
          <a:blip r:embed="rId2"/>
          <a:stretch>
            <a:fillRect/>
          </a:stretch>
        </p:blipFill>
        <p:spPr>
          <a:xfrm>
            <a:off x="236265" y="219075"/>
            <a:ext cx="11010900" cy="3209925"/>
          </a:xfrm>
          <a:prstGeom prst="rect">
            <a:avLst/>
          </a:prstGeom>
        </p:spPr>
      </p:pic>
      <p:sp>
        <p:nvSpPr>
          <p:cNvPr id="3" name="TextBox 2">
            <a:extLst>
              <a:ext uri="{FF2B5EF4-FFF2-40B4-BE49-F238E27FC236}">
                <a16:creationId xmlns:a16="http://schemas.microsoft.com/office/drawing/2014/main" id="{91101BF3-D539-41AA-9987-A85F4A0CE177}"/>
              </a:ext>
            </a:extLst>
          </p:cNvPr>
          <p:cNvSpPr txBox="1"/>
          <p:nvPr/>
        </p:nvSpPr>
        <p:spPr>
          <a:xfrm>
            <a:off x="1005840" y="4767943"/>
            <a:ext cx="546470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need to enable CORS</a:t>
            </a:r>
          </a:p>
        </p:txBody>
      </p:sp>
    </p:spTree>
    <p:extLst>
      <p:ext uri="{BB962C8B-B14F-4D97-AF65-F5344CB8AC3E}">
        <p14:creationId xmlns:p14="http://schemas.microsoft.com/office/powerpoint/2010/main" val="2629390201"/>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0FE873-F45B-4C1E-A5AE-39BF03567F16}"/>
              </a:ext>
            </a:extLst>
          </p:cNvPr>
          <p:cNvPicPr>
            <a:picLocks noChangeAspect="1"/>
          </p:cNvPicPr>
          <p:nvPr/>
        </p:nvPicPr>
        <p:blipFill>
          <a:blip r:embed="rId2"/>
          <a:stretch>
            <a:fillRect/>
          </a:stretch>
        </p:blipFill>
        <p:spPr>
          <a:xfrm>
            <a:off x="536030" y="286158"/>
            <a:ext cx="6962775" cy="5972175"/>
          </a:xfrm>
          <a:prstGeom prst="rect">
            <a:avLst/>
          </a:prstGeom>
        </p:spPr>
      </p:pic>
      <p:sp>
        <p:nvSpPr>
          <p:cNvPr id="3" name="TextBox 2">
            <a:extLst>
              <a:ext uri="{FF2B5EF4-FFF2-40B4-BE49-F238E27FC236}">
                <a16:creationId xmlns:a16="http://schemas.microsoft.com/office/drawing/2014/main" id="{E673AE97-1123-4C06-A4E9-227D79F760B8}"/>
              </a:ext>
            </a:extLst>
          </p:cNvPr>
          <p:cNvSpPr txBox="1"/>
          <p:nvPr/>
        </p:nvSpPr>
        <p:spPr>
          <a:xfrm>
            <a:off x="7903029" y="1593669"/>
            <a:ext cx="2971967" cy="184665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this code</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In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webapi</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project</a:t>
            </a:r>
          </a:p>
        </p:txBody>
      </p:sp>
    </p:spTree>
    <p:extLst>
      <p:ext uri="{BB962C8B-B14F-4D97-AF65-F5344CB8AC3E}">
        <p14:creationId xmlns:p14="http://schemas.microsoft.com/office/powerpoint/2010/main" val="150360096"/>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82636F-52B5-4F7D-A8FD-F4A84AB7C866}"/>
              </a:ext>
            </a:extLst>
          </p:cNvPr>
          <p:cNvPicPr>
            <a:picLocks noChangeAspect="1"/>
          </p:cNvPicPr>
          <p:nvPr/>
        </p:nvPicPr>
        <p:blipFill>
          <a:blip r:embed="rId2"/>
          <a:stretch>
            <a:fillRect/>
          </a:stretch>
        </p:blipFill>
        <p:spPr>
          <a:xfrm>
            <a:off x="141695" y="542516"/>
            <a:ext cx="11591925" cy="4257675"/>
          </a:xfrm>
          <a:prstGeom prst="rect">
            <a:avLst/>
          </a:prstGeom>
        </p:spPr>
      </p:pic>
    </p:spTree>
    <p:extLst>
      <p:ext uri="{BB962C8B-B14F-4D97-AF65-F5344CB8AC3E}">
        <p14:creationId xmlns:p14="http://schemas.microsoft.com/office/powerpoint/2010/main" val="1887070900"/>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14D4A8-8391-416C-B526-364B804F1AFD}"/>
              </a:ext>
            </a:extLst>
          </p:cNvPr>
          <p:cNvPicPr>
            <a:picLocks noChangeAspect="1"/>
          </p:cNvPicPr>
          <p:nvPr/>
        </p:nvPicPr>
        <p:blipFill>
          <a:blip r:embed="rId2"/>
          <a:stretch>
            <a:fillRect/>
          </a:stretch>
        </p:blipFill>
        <p:spPr>
          <a:xfrm>
            <a:off x="560386" y="125321"/>
            <a:ext cx="8644787" cy="6366919"/>
          </a:xfrm>
          <a:prstGeom prst="rect">
            <a:avLst/>
          </a:prstGeom>
        </p:spPr>
      </p:pic>
    </p:spTree>
    <p:extLst>
      <p:ext uri="{BB962C8B-B14F-4D97-AF65-F5344CB8AC3E}">
        <p14:creationId xmlns:p14="http://schemas.microsoft.com/office/powerpoint/2010/main" val="422304757"/>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718448-3830-48DC-89E6-E0D13A51FE1D}"/>
              </a:ext>
            </a:extLst>
          </p:cNvPr>
          <p:cNvPicPr>
            <a:picLocks noChangeAspect="1"/>
          </p:cNvPicPr>
          <p:nvPr/>
        </p:nvPicPr>
        <p:blipFill>
          <a:blip r:embed="rId2"/>
          <a:stretch>
            <a:fillRect/>
          </a:stretch>
        </p:blipFill>
        <p:spPr>
          <a:xfrm>
            <a:off x="367438" y="302895"/>
            <a:ext cx="8348990" cy="5627642"/>
          </a:xfrm>
          <a:prstGeom prst="rect">
            <a:avLst/>
          </a:prstGeom>
        </p:spPr>
      </p:pic>
    </p:spTree>
    <p:extLst>
      <p:ext uri="{BB962C8B-B14F-4D97-AF65-F5344CB8AC3E}">
        <p14:creationId xmlns:p14="http://schemas.microsoft.com/office/powerpoint/2010/main" val="2427498205"/>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6C00BC-1421-4168-AC9E-62D5C976D7D3}"/>
              </a:ext>
            </a:extLst>
          </p:cNvPr>
          <p:cNvPicPr>
            <a:picLocks noChangeAspect="1"/>
          </p:cNvPicPr>
          <p:nvPr/>
        </p:nvPicPr>
        <p:blipFill>
          <a:blip r:embed="rId2"/>
          <a:stretch>
            <a:fillRect/>
          </a:stretch>
        </p:blipFill>
        <p:spPr>
          <a:xfrm>
            <a:off x="284162" y="1514475"/>
            <a:ext cx="11620500" cy="3829050"/>
          </a:xfrm>
          <a:prstGeom prst="rect">
            <a:avLst/>
          </a:prstGeom>
        </p:spPr>
      </p:pic>
      <p:sp>
        <p:nvSpPr>
          <p:cNvPr id="3" name="TextBox 2">
            <a:extLst>
              <a:ext uri="{FF2B5EF4-FFF2-40B4-BE49-F238E27FC236}">
                <a16:creationId xmlns:a16="http://schemas.microsoft.com/office/drawing/2014/main" id="{089A83C8-D312-4C21-A429-C73612C38035}"/>
              </a:ext>
            </a:extLst>
          </p:cNvPr>
          <p:cNvSpPr txBox="1"/>
          <p:nvPr/>
        </p:nvSpPr>
        <p:spPr>
          <a:xfrm>
            <a:off x="966651" y="796834"/>
            <a:ext cx="2566408" cy="615553"/>
          </a:xfrm>
          <a:prstGeom prst="rect">
            <a:avLst/>
          </a:prstGeom>
          <a:noFill/>
        </p:spPr>
        <p:txBody>
          <a:bodyPr wrap="none" lIns="0" tIns="0" rIns="0" bIns="0" rtlCol="0">
            <a:spAutoFit/>
          </a:bodyPr>
          <a:lstStyle/>
          <a:p>
            <a:r>
              <a:rPr lang="en-IN" sz="4000">
                <a:gradFill>
                  <a:gsLst>
                    <a:gs pos="0">
                      <a:schemeClr val="tx1">
                        <a:lumMod val="75000"/>
                        <a:lumOff val="25000"/>
                      </a:schemeClr>
                    </a:gs>
                    <a:gs pos="80000">
                      <a:schemeClr val="tx1">
                        <a:lumMod val="65000"/>
                        <a:lumOff val="35000"/>
                      </a:schemeClr>
                    </a:gs>
                  </a:gsLst>
                  <a:lin ang="16200000" scaled="0"/>
                </a:gradFill>
                <a:latin typeface="Segoe UI Light" pitchFamily="34" charset="0"/>
              </a:rPr>
              <a:t>Still working</a:t>
            </a:r>
            <a:endPar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1381135669"/>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797684"/>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6223065"/>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038965"/>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0334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DD02D0-82C0-403C-82F7-F9BC8C14D198}"/>
              </a:ext>
            </a:extLst>
          </p:cNvPr>
          <p:cNvPicPr>
            <a:picLocks noChangeAspect="1"/>
          </p:cNvPicPr>
          <p:nvPr/>
        </p:nvPicPr>
        <p:blipFill>
          <a:blip r:embed="rId2"/>
          <a:stretch>
            <a:fillRect/>
          </a:stretch>
        </p:blipFill>
        <p:spPr>
          <a:xfrm>
            <a:off x="638627" y="408350"/>
            <a:ext cx="10709675" cy="2426290"/>
          </a:xfrm>
          <a:prstGeom prst="rect">
            <a:avLst/>
          </a:prstGeom>
        </p:spPr>
      </p:pic>
    </p:spTree>
    <p:extLst>
      <p:ext uri="{BB962C8B-B14F-4D97-AF65-F5344CB8AC3E}">
        <p14:creationId xmlns:p14="http://schemas.microsoft.com/office/powerpoint/2010/main" val="744913671"/>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3355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E5ECD-2513-4EAF-B429-E12B35B60E17}"/>
              </a:ext>
            </a:extLst>
          </p:cNvPr>
          <p:cNvPicPr>
            <a:picLocks noChangeAspect="1"/>
          </p:cNvPicPr>
          <p:nvPr/>
        </p:nvPicPr>
        <p:blipFill>
          <a:blip r:embed="rId2"/>
          <a:stretch>
            <a:fillRect/>
          </a:stretch>
        </p:blipFill>
        <p:spPr>
          <a:xfrm>
            <a:off x="754424" y="327796"/>
            <a:ext cx="8389575" cy="6231969"/>
          </a:xfrm>
          <a:prstGeom prst="rect">
            <a:avLst/>
          </a:prstGeom>
        </p:spPr>
      </p:pic>
    </p:spTree>
    <p:extLst>
      <p:ext uri="{BB962C8B-B14F-4D97-AF65-F5344CB8AC3E}">
        <p14:creationId xmlns:p14="http://schemas.microsoft.com/office/powerpoint/2010/main" val="30416220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E7D83E-49AF-4F7A-AC27-FA0444F8437D}"/>
              </a:ext>
            </a:extLst>
          </p:cNvPr>
          <p:cNvPicPr>
            <a:picLocks noChangeAspect="1"/>
          </p:cNvPicPr>
          <p:nvPr/>
        </p:nvPicPr>
        <p:blipFill>
          <a:blip r:embed="rId2"/>
          <a:stretch>
            <a:fillRect/>
          </a:stretch>
        </p:blipFill>
        <p:spPr>
          <a:xfrm>
            <a:off x="493712" y="704578"/>
            <a:ext cx="9548622" cy="3410222"/>
          </a:xfrm>
          <a:prstGeom prst="rect">
            <a:avLst/>
          </a:prstGeom>
        </p:spPr>
      </p:pic>
    </p:spTree>
    <p:extLst>
      <p:ext uri="{BB962C8B-B14F-4D97-AF65-F5344CB8AC3E}">
        <p14:creationId xmlns:p14="http://schemas.microsoft.com/office/powerpoint/2010/main" val="39960726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A170D3-B5BA-40BF-97C1-794D9DD2B349}"/>
              </a:ext>
            </a:extLst>
          </p:cNvPr>
          <p:cNvPicPr>
            <a:picLocks noChangeAspect="1"/>
          </p:cNvPicPr>
          <p:nvPr/>
        </p:nvPicPr>
        <p:blipFill>
          <a:blip r:embed="rId2"/>
          <a:stretch>
            <a:fillRect/>
          </a:stretch>
        </p:blipFill>
        <p:spPr>
          <a:xfrm>
            <a:off x="552902" y="248602"/>
            <a:ext cx="8939080" cy="5799501"/>
          </a:xfrm>
          <a:prstGeom prst="rect">
            <a:avLst/>
          </a:prstGeom>
        </p:spPr>
      </p:pic>
    </p:spTree>
    <p:extLst>
      <p:ext uri="{BB962C8B-B14F-4D97-AF65-F5344CB8AC3E}">
        <p14:creationId xmlns:p14="http://schemas.microsoft.com/office/powerpoint/2010/main" val="24562033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83530D-07B9-4A4F-8A06-FA89440E8C4E}"/>
              </a:ext>
            </a:extLst>
          </p:cNvPr>
          <p:cNvPicPr>
            <a:picLocks noChangeAspect="1"/>
          </p:cNvPicPr>
          <p:nvPr/>
        </p:nvPicPr>
        <p:blipFill>
          <a:blip r:embed="rId2"/>
          <a:stretch>
            <a:fillRect/>
          </a:stretch>
        </p:blipFill>
        <p:spPr>
          <a:xfrm>
            <a:off x="382677" y="321129"/>
            <a:ext cx="8932623" cy="6210300"/>
          </a:xfrm>
          <a:prstGeom prst="rect">
            <a:avLst/>
          </a:prstGeom>
        </p:spPr>
      </p:pic>
    </p:spTree>
    <p:extLst>
      <p:ext uri="{BB962C8B-B14F-4D97-AF65-F5344CB8AC3E}">
        <p14:creationId xmlns:p14="http://schemas.microsoft.com/office/powerpoint/2010/main" val="23209806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C3C172-CEE7-472B-A2CD-9A44BC38D779}"/>
              </a:ext>
            </a:extLst>
          </p:cNvPr>
          <p:cNvPicPr>
            <a:picLocks noChangeAspect="1"/>
          </p:cNvPicPr>
          <p:nvPr/>
        </p:nvPicPr>
        <p:blipFill>
          <a:blip r:embed="rId2"/>
          <a:stretch>
            <a:fillRect/>
          </a:stretch>
        </p:blipFill>
        <p:spPr>
          <a:xfrm>
            <a:off x="396828" y="212815"/>
            <a:ext cx="10018361" cy="6410053"/>
          </a:xfrm>
          <a:prstGeom prst="rect">
            <a:avLst/>
          </a:prstGeom>
        </p:spPr>
      </p:pic>
    </p:spTree>
    <p:extLst>
      <p:ext uri="{BB962C8B-B14F-4D97-AF65-F5344CB8AC3E}">
        <p14:creationId xmlns:p14="http://schemas.microsoft.com/office/powerpoint/2010/main" val="24621726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85579D-F2BF-4F01-A17C-45F75789CCB9}"/>
              </a:ext>
            </a:extLst>
          </p:cNvPr>
          <p:cNvPicPr>
            <a:picLocks noChangeAspect="1"/>
          </p:cNvPicPr>
          <p:nvPr/>
        </p:nvPicPr>
        <p:blipFill>
          <a:blip r:embed="rId2"/>
          <a:stretch>
            <a:fillRect/>
          </a:stretch>
        </p:blipFill>
        <p:spPr>
          <a:xfrm>
            <a:off x="205921" y="348071"/>
            <a:ext cx="11132640" cy="1808211"/>
          </a:xfrm>
          <a:prstGeom prst="rect">
            <a:avLst/>
          </a:prstGeom>
        </p:spPr>
      </p:pic>
      <p:pic>
        <p:nvPicPr>
          <p:cNvPr id="3" name="Picture 2">
            <a:extLst>
              <a:ext uri="{FF2B5EF4-FFF2-40B4-BE49-F238E27FC236}">
                <a16:creationId xmlns:a16="http://schemas.microsoft.com/office/drawing/2014/main" id="{8CB97C75-87A7-4EAA-8F7C-A5A243E46723}"/>
              </a:ext>
            </a:extLst>
          </p:cNvPr>
          <p:cNvPicPr>
            <a:picLocks noChangeAspect="1"/>
          </p:cNvPicPr>
          <p:nvPr/>
        </p:nvPicPr>
        <p:blipFill>
          <a:blip r:embed="rId3"/>
          <a:stretch>
            <a:fillRect/>
          </a:stretch>
        </p:blipFill>
        <p:spPr>
          <a:xfrm>
            <a:off x="510039" y="2833687"/>
            <a:ext cx="10921337" cy="1672999"/>
          </a:xfrm>
          <a:prstGeom prst="rect">
            <a:avLst/>
          </a:prstGeom>
        </p:spPr>
      </p:pic>
    </p:spTree>
    <p:extLst>
      <p:ext uri="{BB962C8B-B14F-4D97-AF65-F5344CB8AC3E}">
        <p14:creationId xmlns:p14="http://schemas.microsoft.com/office/powerpoint/2010/main" val="21475700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BB4CB0-E728-4426-A5F0-2CA8A723BBC3}"/>
              </a:ext>
            </a:extLst>
          </p:cNvPr>
          <p:cNvPicPr>
            <a:picLocks noChangeAspect="1"/>
          </p:cNvPicPr>
          <p:nvPr/>
        </p:nvPicPr>
        <p:blipFill>
          <a:blip r:embed="rId2"/>
          <a:stretch>
            <a:fillRect/>
          </a:stretch>
        </p:blipFill>
        <p:spPr>
          <a:xfrm>
            <a:off x="298584" y="161925"/>
            <a:ext cx="10551005" cy="4984841"/>
          </a:xfrm>
          <a:prstGeom prst="rect">
            <a:avLst/>
          </a:prstGeom>
        </p:spPr>
      </p:pic>
    </p:spTree>
    <p:extLst>
      <p:ext uri="{BB962C8B-B14F-4D97-AF65-F5344CB8AC3E}">
        <p14:creationId xmlns:p14="http://schemas.microsoft.com/office/powerpoint/2010/main" val="39145994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90285F-0087-41DE-B8F9-191FD4241D44}"/>
              </a:ext>
            </a:extLst>
          </p:cNvPr>
          <p:cNvPicPr>
            <a:picLocks noChangeAspect="1"/>
          </p:cNvPicPr>
          <p:nvPr/>
        </p:nvPicPr>
        <p:blipFill>
          <a:blip r:embed="rId2"/>
          <a:stretch>
            <a:fillRect/>
          </a:stretch>
        </p:blipFill>
        <p:spPr>
          <a:xfrm>
            <a:off x="779462" y="1404937"/>
            <a:ext cx="10629900" cy="4048125"/>
          </a:xfrm>
          <a:prstGeom prst="rect">
            <a:avLst/>
          </a:prstGeom>
        </p:spPr>
      </p:pic>
    </p:spTree>
    <p:extLst>
      <p:ext uri="{BB962C8B-B14F-4D97-AF65-F5344CB8AC3E}">
        <p14:creationId xmlns:p14="http://schemas.microsoft.com/office/powerpoint/2010/main" val="36330114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61382D-F24B-4ECE-829B-F1122DCDB71D}"/>
              </a:ext>
            </a:extLst>
          </p:cNvPr>
          <p:cNvPicPr>
            <a:picLocks noChangeAspect="1"/>
          </p:cNvPicPr>
          <p:nvPr/>
        </p:nvPicPr>
        <p:blipFill>
          <a:blip r:embed="rId2"/>
          <a:stretch>
            <a:fillRect/>
          </a:stretch>
        </p:blipFill>
        <p:spPr>
          <a:xfrm>
            <a:off x="259260" y="240438"/>
            <a:ext cx="8192409" cy="5817362"/>
          </a:xfrm>
          <a:prstGeom prst="rect">
            <a:avLst/>
          </a:prstGeom>
        </p:spPr>
      </p:pic>
    </p:spTree>
    <p:extLst>
      <p:ext uri="{BB962C8B-B14F-4D97-AF65-F5344CB8AC3E}">
        <p14:creationId xmlns:p14="http://schemas.microsoft.com/office/powerpoint/2010/main" val="9913558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238267-51E1-4C7A-B335-2313543764A9}"/>
              </a:ext>
            </a:extLst>
          </p:cNvPr>
          <p:cNvPicPr>
            <a:picLocks noChangeAspect="1"/>
          </p:cNvPicPr>
          <p:nvPr/>
        </p:nvPicPr>
        <p:blipFill>
          <a:blip r:embed="rId2"/>
          <a:stretch>
            <a:fillRect/>
          </a:stretch>
        </p:blipFill>
        <p:spPr>
          <a:xfrm>
            <a:off x="592636" y="362630"/>
            <a:ext cx="9194700" cy="4784136"/>
          </a:xfrm>
          <a:prstGeom prst="rect">
            <a:avLst/>
          </a:prstGeom>
        </p:spPr>
      </p:pic>
    </p:spTree>
    <p:extLst>
      <p:ext uri="{BB962C8B-B14F-4D97-AF65-F5344CB8AC3E}">
        <p14:creationId xmlns:p14="http://schemas.microsoft.com/office/powerpoint/2010/main" val="40200509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C68630-BAD6-4354-9D2D-54BAD239C162}"/>
              </a:ext>
            </a:extLst>
          </p:cNvPr>
          <p:cNvPicPr>
            <a:picLocks noChangeAspect="1"/>
          </p:cNvPicPr>
          <p:nvPr/>
        </p:nvPicPr>
        <p:blipFill>
          <a:blip r:embed="rId2"/>
          <a:stretch>
            <a:fillRect/>
          </a:stretch>
        </p:blipFill>
        <p:spPr>
          <a:xfrm>
            <a:off x="303212" y="257175"/>
            <a:ext cx="9309148" cy="5098596"/>
          </a:xfrm>
          <a:prstGeom prst="rect">
            <a:avLst/>
          </a:prstGeom>
        </p:spPr>
      </p:pic>
    </p:spTree>
    <p:extLst>
      <p:ext uri="{BB962C8B-B14F-4D97-AF65-F5344CB8AC3E}">
        <p14:creationId xmlns:p14="http://schemas.microsoft.com/office/powerpoint/2010/main" val="394831573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30FC97-3B1B-442B-86F2-04C426E01FFF}"/>
              </a:ext>
            </a:extLst>
          </p:cNvPr>
          <p:cNvPicPr>
            <a:picLocks noChangeAspect="1"/>
          </p:cNvPicPr>
          <p:nvPr/>
        </p:nvPicPr>
        <p:blipFill>
          <a:blip r:embed="rId2"/>
          <a:stretch>
            <a:fillRect/>
          </a:stretch>
        </p:blipFill>
        <p:spPr>
          <a:xfrm>
            <a:off x="331922" y="242343"/>
            <a:ext cx="7571695" cy="6106206"/>
          </a:xfrm>
          <a:prstGeom prst="rect">
            <a:avLst/>
          </a:prstGeom>
        </p:spPr>
      </p:pic>
    </p:spTree>
    <p:extLst>
      <p:ext uri="{BB962C8B-B14F-4D97-AF65-F5344CB8AC3E}">
        <p14:creationId xmlns:p14="http://schemas.microsoft.com/office/powerpoint/2010/main" val="224270552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D16701-69DA-4A8F-AAB8-FE777B7FC486}"/>
              </a:ext>
            </a:extLst>
          </p:cNvPr>
          <p:cNvPicPr>
            <a:picLocks noChangeAspect="1"/>
          </p:cNvPicPr>
          <p:nvPr/>
        </p:nvPicPr>
        <p:blipFill>
          <a:blip r:embed="rId2"/>
          <a:stretch>
            <a:fillRect/>
          </a:stretch>
        </p:blipFill>
        <p:spPr>
          <a:xfrm>
            <a:off x="460918" y="129131"/>
            <a:ext cx="8273477" cy="5305018"/>
          </a:xfrm>
          <a:prstGeom prst="rect">
            <a:avLst/>
          </a:prstGeom>
        </p:spPr>
      </p:pic>
    </p:spTree>
    <p:extLst>
      <p:ext uri="{BB962C8B-B14F-4D97-AF65-F5344CB8AC3E}">
        <p14:creationId xmlns:p14="http://schemas.microsoft.com/office/powerpoint/2010/main" val="22890905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3569DC-BC8F-409C-93A5-974F6644E30C}"/>
              </a:ext>
            </a:extLst>
          </p:cNvPr>
          <p:cNvPicPr>
            <a:picLocks noChangeAspect="1"/>
          </p:cNvPicPr>
          <p:nvPr/>
        </p:nvPicPr>
        <p:blipFill>
          <a:blip r:embed="rId2"/>
          <a:stretch>
            <a:fillRect/>
          </a:stretch>
        </p:blipFill>
        <p:spPr>
          <a:xfrm>
            <a:off x="879202" y="735806"/>
            <a:ext cx="5831977" cy="5386388"/>
          </a:xfrm>
          <a:prstGeom prst="rect">
            <a:avLst/>
          </a:prstGeom>
        </p:spPr>
      </p:pic>
    </p:spTree>
    <p:extLst>
      <p:ext uri="{BB962C8B-B14F-4D97-AF65-F5344CB8AC3E}">
        <p14:creationId xmlns:p14="http://schemas.microsoft.com/office/powerpoint/2010/main" val="15734218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9D8A6F-3A4A-4617-8229-9EB1F2FD93B5}"/>
              </a:ext>
            </a:extLst>
          </p:cNvPr>
          <p:cNvPicPr>
            <a:picLocks noChangeAspect="1"/>
          </p:cNvPicPr>
          <p:nvPr/>
        </p:nvPicPr>
        <p:blipFill>
          <a:blip r:embed="rId2"/>
          <a:stretch>
            <a:fillRect/>
          </a:stretch>
        </p:blipFill>
        <p:spPr>
          <a:xfrm>
            <a:off x="192858" y="898072"/>
            <a:ext cx="8772525" cy="5715000"/>
          </a:xfrm>
          <a:prstGeom prst="rect">
            <a:avLst/>
          </a:prstGeom>
        </p:spPr>
      </p:pic>
      <p:sp>
        <p:nvSpPr>
          <p:cNvPr id="3" name="TextBox 2">
            <a:extLst>
              <a:ext uri="{FF2B5EF4-FFF2-40B4-BE49-F238E27FC236}">
                <a16:creationId xmlns:a16="http://schemas.microsoft.com/office/drawing/2014/main" id="{E9197EF0-E828-469E-A805-098F4760B303}"/>
              </a:ext>
            </a:extLst>
          </p:cNvPr>
          <p:cNvSpPr txBox="1"/>
          <p:nvPr/>
        </p:nvSpPr>
        <p:spPr>
          <a:xfrm>
            <a:off x="1319349" y="282519"/>
            <a:ext cx="4390626"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Inside Same solution</a:t>
            </a:r>
          </a:p>
        </p:txBody>
      </p:sp>
    </p:spTree>
    <p:extLst>
      <p:ext uri="{BB962C8B-B14F-4D97-AF65-F5344CB8AC3E}">
        <p14:creationId xmlns:p14="http://schemas.microsoft.com/office/powerpoint/2010/main" val="17713505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4E1626-E508-4E88-B7E7-898FAB47EAD1}"/>
              </a:ext>
            </a:extLst>
          </p:cNvPr>
          <p:cNvPicPr>
            <a:picLocks noChangeAspect="1"/>
          </p:cNvPicPr>
          <p:nvPr/>
        </p:nvPicPr>
        <p:blipFill>
          <a:blip r:embed="rId2"/>
          <a:stretch>
            <a:fillRect/>
          </a:stretch>
        </p:blipFill>
        <p:spPr>
          <a:xfrm>
            <a:off x="365531" y="251459"/>
            <a:ext cx="9128133" cy="6410597"/>
          </a:xfrm>
          <a:prstGeom prst="rect">
            <a:avLst/>
          </a:prstGeom>
        </p:spPr>
      </p:pic>
    </p:spTree>
    <p:extLst>
      <p:ext uri="{BB962C8B-B14F-4D97-AF65-F5344CB8AC3E}">
        <p14:creationId xmlns:p14="http://schemas.microsoft.com/office/powerpoint/2010/main" val="163874784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8CD860-CBAA-482A-BFD3-591AE5EC6FE3}"/>
              </a:ext>
            </a:extLst>
          </p:cNvPr>
          <p:cNvPicPr>
            <a:picLocks noChangeAspect="1"/>
          </p:cNvPicPr>
          <p:nvPr/>
        </p:nvPicPr>
        <p:blipFill>
          <a:blip r:embed="rId2"/>
          <a:stretch>
            <a:fillRect/>
          </a:stretch>
        </p:blipFill>
        <p:spPr>
          <a:xfrm>
            <a:off x="445270" y="282620"/>
            <a:ext cx="7353300" cy="5038725"/>
          </a:xfrm>
          <a:prstGeom prst="rect">
            <a:avLst/>
          </a:prstGeom>
        </p:spPr>
      </p:pic>
    </p:spTree>
    <p:extLst>
      <p:ext uri="{BB962C8B-B14F-4D97-AF65-F5344CB8AC3E}">
        <p14:creationId xmlns:p14="http://schemas.microsoft.com/office/powerpoint/2010/main" val="23837701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D41990-CAF6-489E-8D2E-C398C3ABA87F}"/>
              </a:ext>
            </a:extLst>
          </p:cNvPr>
          <p:cNvPicPr>
            <a:picLocks noChangeAspect="1"/>
          </p:cNvPicPr>
          <p:nvPr/>
        </p:nvPicPr>
        <p:blipFill>
          <a:blip r:embed="rId2"/>
          <a:stretch>
            <a:fillRect/>
          </a:stretch>
        </p:blipFill>
        <p:spPr>
          <a:xfrm>
            <a:off x="485820" y="304392"/>
            <a:ext cx="6823894" cy="5822088"/>
          </a:xfrm>
          <a:prstGeom prst="rect">
            <a:avLst/>
          </a:prstGeom>
        </p:spPr>
      </p:pic>
    </p:spTree>
    <p:extLst>
      <p:ext uri="{BB962C8B-B14F-4D97-AF65-F5344CB8AC3E}">
        <p14:creationId xmlns:p14="http://schemas.microsoft.com/office/powerpoint/2010/main" val="401660766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75BC7F-1004-4277-B97D-D918E7712FEF}"/>
              </a:ext>
            </a:extLst>
          </p:cNvPr>
          <p:cNvPicPr>
            <a:picLocks noChangeAspect="1"/>
          </p:cNvPicPr>
          <p:nvPr/>
        </p:nvPicPr>
        <p:blipFill>
          <a:blip r:embed="rId2"/>
          <a:stretch>
            <a:fillRect/>
          </a:stretch>
        </p:blipFill>
        <p:spPr>
          <a:xfrm>
            <a:off x="550725" y="148589"/>
            <a:ext cx="6132895" cy="6291399"/>
          </a:xfrm>
          <a:prstGeom prst="rect">
            <a:avLst/>
          </a:prstGeom>
        </p:spPr>
      </p:pic>
    </p:spTree>
    <p:extLst>
      <p:ext uri="{BB962C8B-B14F-4D97-AF65-F5344CB8AC3E}">
        <p14:creationId xmlns:p14="http://schemas.microsoft.com/office/powerpoint/2010/main" val="358344515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40846F-F022-4140-873B-0AC040146E62}"/>
              </a:ext>
            </a:extLst>
          </p:cNvPr>
          <p:cNvPicPr>
            <a:picLocks noChangeAspect="1"/>
          </p:cNvPicPr>
          <p:nvPr/>
        </p:nvPicPr>
        <p:blipFill>
          <a:blip r:embed="rId2"/>
          <a:stretch>
            <a:fillRect/>
          </a:stretch>
        </p:blipFill>
        <p:spPr>
          <a:xfrm>
            <a:off x="398462" y="258263"/>
            <a:ext cx="9957334" cy="6338479"/>
          </a:xfrm>
          <a:prstGeom prst="rect">
            <a:avLst/>
          </a:prstGeom>
        </p:spPr>
      </p:pic>
    </p:spTree>
    <p:extLst>
      <p:ext uri="{BB962C8B-B14F-4D97-AF65-F5344CB8AC3E}">
        <p14:creationId xmlns:p14="http://schemas.microsoft.com/office/powerpoint/2010/main" val="71968174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57F4F5-28CC-453E-AC07-17ADC937A357}"/>
              </a:ext>
            </a:extLst>
          </p:cNvPr>
          <p:cNvPicPr>
            <a:picLocks noChangeAspect="1"/>
          </p:cNvPicPr>
          <p:nvPr/>
        </p:nvPicPr>
        <p:blipFill>
          <a:blip r:embed="rId2"/>
          <a:stretch>
            <a:fillRect/>
          </a:stretch>
        </p:blipFill>
        <p:spPr>
          <a:xfrm>
            <a:off x="313417" y="191996"/>
            <a:ext cx="10574232" cy="5620975"/>
          </a:xfrm>
          <a:prstGeom prst="rect">
            <a:avLst/>
          </a:prstGeom>
        </p:spPr>
      </p:pic>
    </p:spTree>
    <p:extLst>
      <p:ext uri="{BB962C8B-B14F-4D97-AF65-F5344CB8AC3E}">
        <p14:creationId xmlns:p14="http://schemas.microsoft.com/office/powerpoint/2010/main" val="37395088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C0B688-0E5F-4A52-912B-0CA12F857691}"/>
              </a:ext>
            </a:extLst>
          </p:cNvPr>
          <p:cNvSpPr txBox="1"/>
          <p:nvPr/>
        </p:nvSpPr>
        <p:spPr>
          <a:xfrm>
            <a:off x="653142" y="483326"/>
            <a:ext cx="11195372" cy="246221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IF you want to handle validations in better way then </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1- use action filters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2- use fluent validation</a:t>
            </a:r>
          </a:p>
        </p:txBody>
      </p:sp>
    </p:spTree>
    <p:extLst>
      <p:ext uri="{BB962C8B-B14F-4D97-AF65-F5344CB8AC3E}">
        <p14:creationId xmlns:p14="http://schemas.microsoft.com/office/powerpoint/2010/main" val="140865049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4233B3-7B25-437A-8C52-28231BCF80A1}"/>
              </a:ext>
            </a:extLst>
          </p:cNvPr>
          <p:cNvPicPr>
            <a:picLocks noChangeAspect="1"/>
          </p:cNvPicPr>
          <p:nvPr/>
        </p:nvPicPr>
        <p:blipFill>
          <a:blip r:embed="rId2"/>
          <a:stretch>
            <a:fillRect/>
          </a:stretch>
        </p:blipFill>
        <p:spPr>
          <a:xfrm>
            <a:off x="423499" y="363039"/>
            <a:ext cx="9486900" cy="4381500"/>
          </a:xfrm>
          <a:prstGeom prst="rect">
            <a:avLst/>
          </a:prstGeom>
        </p:spPr>
      </p:pic>
    </p:spTree>
    <p:extLst>
      <p:ext uri="{BB962C8B-B14F-4D97-AF65-F5344CB8AC3E}">
        <p14:creationId xmlns:p14="http://schemas.microsoft.com/office/powerpoint/2010/main" val="8684914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C55C2E-65DB-4EEF-AE21-B3FAB38A0538}"/>
              </a:ext>
            </a:extLst>
          </p:cNvPr>
          <p:cNvPicPr>
            <a:picLocks noChangeAspect="1"/>
          </p:cNvPicPr>
          <p:nvPr/>
        </p:nvPicPr>
        <p:blipFill>
          <a:blip r:embed="rId2"/>
          <a:stretch>
            <a:fillRect/>
          </a:stretch>
        </p:blipFill>
        <p:spPr>
          <a:xfrm>
            <a:off x="400366" y="276360"/>
            <a:ext cx="9004413" cy="6281194"/>
          </a:xfrm>
          <a:prstGeom prst="rect">
            <a:avLst/>
          </a:prstGeom>
        </p:spPr>
      </p:pic>
    </p:spTree>
    <p:extLst>
      <p:ext uri="{BB962C8B-B14F-4D97-AF65-F5344CB8AC3E}">
        <p14:creationId xmlns:p14="http://schemas.microsoft.com/office/powerpoint/2010/main" val="352929510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7735CE-0AB9-4D07-B4E8-4F6E020B289C}"/>
              </a:ext>
            </a:extLst>
          </p:cNvPr>
          <p:cNvPicPr>
            <a:picLocks noChangeAspect="1"/>
          </p:cNvPicPr>
          <p:nvPr/>
        </p:nvPicPr>
        <p:blipFill>
          <a:blip r:embed="rId2"/>
          <a:stretch>
            <a:fillRect/>
          </a:stretch>
        </p:blipFill>
        <p:spPr>
          <a:xfrm>
            <a:off x="329881" y="105999"/>
            <a:ext cx="8947583" cy="6503807"/>
          </a:xfrm>
          <a:prstGeom prst="rect">
            <a:avLst/>
          </a:prstGeom>
        </p:spPr>
      </p:pic>
      <p:sp>
        <p:nvSpPr>
          <p:cNvPr id="3" name="TextBox 2">
            <a:extLst>
              <a:ext uri="{FF2B5EF4-FFF2-40B4-BE49-F238E27FC236}">
                <a16:creationId xmlns:a16="http://schemas.microsoft.com/office/drawing/2014/main" id="{E29B5EE5-D362-443F-8184-30EEB32127F3}"/>
              </a:ext>
            </a:extLst>
          </p:cNvPr>
          <p:cNvSpPr txBox="1"/>
          <p:nvPr/>
        </p:nvSpPr>
        <p:spPr>
          <a:xfrm>
            <a:off x="8087445" y="1403489"/>
            <a:ext cx="2723990" cy="1107996"/>
          </a:xfrm>
          <a:prstGeom prst="rect">
            <a:avLst/>
          </a:prstGeom>
          <a:noFill/>
        </p:spPr>
        <p:txBody>
          <a:bodyPr wrap="square" lIns="0" tIns="0" rIns="0" bIns="0" rtlCol="0">
            <a:spAutoFit/>
          </a:bodyPr>
          <a:lstStyle/>
          <a:p>
            <a:pPr algn="ctr"/>
            <a:r>
              <a:rPr lang="en-IN" sz="2400" dirty="0">
                <a:solidFill>
                  <a:srgbClr val="FF0000"/>
                </a:solidFill>
                <a:latin typeface="Segoe UI Light" pitchFamily="34" charset="0"/>
              </a:rPr>
              <a:t>We can write anything to handle this in our own way</a:t>
            </a:r>
          </a:p>
        </p:txBody>
      </p:sp>
    </p:spTree>
    <p:extLst>
      <p:ext uri="{BB962C8B-B14F-4D97-AF65-F5344CB8AC3E}">
        <p14:creationId xmlns:p14="http://schemas.microsoft.com/office/powerpoint/2010/main" val="109960385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CE3E71-AA19-4FE4-9902-F61281D19CA8}"/>
              </a:ext>
            </a:extLst>
          </p:cNvPr>
          <p:cNvPicPr>
            <a:picLocks noChangeAspect="1"/>
          </p:cNvPicPr>
          <p:nvPr/>
        </p:nvPicPr>
        <p:blipFill>
          <a:blip r:embed="rId2"/>
          <a:stretch>
            <a:fillRect/>
          </a:stretch>
        </p:blipFill>
        <p:spPr>
          <a:xfrm>
            <a:off x="328249" y="350247"/>
            <a:ext cx="10766258" cy="5057775"/>
          </a:xfrm>
          <a:prstGeom prst="rect">
            <a:avLst/>
          </a:prstGeom>
        </p:spPr>
      </p:pic>
      <p:sp>
        <p:nvSpPr>
          <p:cNvPr id="3" name="TextBox 2">
            <a:extLst>
              <a:ext uri="{FF2B5EF4-FFF2-40B4-BE49-F238E27FC236}">
                <a16:creationId xmlns:a16="http://schemas.microsoft.com/office/drawing/2014/main" id="{0987C074-9638-49FD-944F-A15A30DA28DD}"/>
              </a:ext>
            </a:extLst>
          </p:cNvPr>
          <p:cNvSpPr txBox="1"/>
          <p:nvPr/>
        </p:nvSpPr>
        <p:spPr>
          <a:xfrm>
            <a:off x="1503412" y="350247"/>
            <a:ext cx="459100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Registering it globally</a:t>
            </a:r>
          </a:p>
        </p:txBody>
      </p:sp>
    </p:spTree>
    <p:extLst>
      <p:ext uri="{BB962C8B-B14F-4D97-AF65-F5344CB8AC3E}">
        <p14:creationId xmlns:p14="http://schemas.microsoft.com/office/powerpoint/2010/main" val="8809230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67728E-9F53-4FBA-9F26-935336F6A246}"/>
              </a:ext>
            </a:extLst>
          </p:cNvPr>
          <p:cNvPicPr>
            <a:picLocks noChangeAspect="1"/>
          </p:cNvPicPr>
          <p:nvPr/>
        </p:nvPicPr>
        <p:blipFill>
          <a:blip r:embed="rId2"/>
          <a:stretch>
            <a:fillRect/>
          </a:stretch>
        </p:blipFill>
        <p:spPr>
          <a:xfrm>
            <a:off x="300354" y="420052"/>
            <a:ext cx="8923250" cy="4086634"/>
          </a:xfrm>
          <a:prstGeom prst="rect">
            <a:avLst/>
          </a:prstGeom>
        </p:spPr>
      </p:pic>
    </p:spTree>
    <p:extLst>
      <p:ext uri="{BB962C8B-B14F-4D97-AF65-F5344CB8AC3E}">
        <p14:creationId xmlns:p14="http://schemas.microsoft.com/office/powerpoint/2010/main" val="278544274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4D63B-A7AD-4F9B-8BC0-BC87C56590BF}"/>
              </a:ext>
            </a:extLst>
          </p:cNvPr>
          <p:cNvSpPr/>
          <p:nvPr/>
        </p:nvSpPr>
        <p:spPr>
          <a:xfrm>
            <a:off x="291737" y="359956"/>
            <a:ext cx="11255829" cy="1200329"/>
          </a:xfrm>
          <a:prstGeom prst="rect">
            <a:avLst/>
          </a:prstGeom>
        </p:spPr>
        <p:txBody>
          <a:bodyPr wrap="square">
            <a:spAutoFit/>
          </a:bodyPr>
          <a:lstStyle/>
          <a:p>
            <a:r>
              <a:rPr lang="en-US" sz="2400" dirty="0">
                <a:solidFill>
                  <a:srgbClr val="FF0000"/>
                </a:solidFill>
                <a:latin typeface="Raleway"/>
              </a:rPr>
              <a:t>Fluent Validation </a:t>
            </a:r>
            <a:r>
              <a:rPr lang="en-US" sz="2400" dirty="0">
                <a:solidFill>
                  <a:srgbClr val="202020"/>
                </a:solidFill>
                <a:latin typeface="Raleway"/>
              </a:rPr>
              <a:t>allows you to separate validation rules from your model and helps you structure the rules so that they are nice and readable. The rules are also super easy to test.</a:t>
            </a:r>
            <a:endParaRPr lang="en-IN" sz="2400" dirty="0"/>
          </a:p>
        </p:txBody>
      </p:sp>
    </p:spTree>
    <p:extLst>
      <p:ext uri="{BB962C8B-B14F-4D97-AF65-F5344CB8AC3E}">
        <p14:creationId xmlns:p14="http://schemas.microsoft.com/office/powerpoint/2010/main" val="56040252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B4805A-0630-44CA-B952-7C571101443B}"/>
              </a:ext>
            </a:extLst>
          </p:cNvPr>
          <p:cNvPicPr>
            <a:picLocks noChangeAspect="1"/>
          </p:cNvPicPr>
          <p:nvPr/>
        </p:nvPicPr>
        <p:blipFill>
          <a:blip r:embed="rId2"/>
          <a:stretch>
            <a:fillRect/>
          </a:stretch>
        </p:blipFill>
        <p:spPr>
          <a:xfrm>
            <a:off x="255315" y="215265"/>
            <a:ext cx="10058400" cy="5695950"/>
          </a:xfrm>
          <a:prstGeom prst="rect">
            <a:avLst/>
          </a:prstGeom>
        </p:spPr>
      </p:pic>
    </p:spTree>
    <p:extLst>
      <p:ext uri="{BB962C8B-B14F-4D97-AF65-F5344CB8AC3E}">
        <p14:creationId xmlns:p14="http://schemas.microsoft.com/office/powerpoint/2010/main" val="24152450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F2BD63-80AF-421D-993E-FE1580D4B877}"/>
              </a:ext>
            </a:extLst>
          </p:cNvPr>
          <p:cNvPicPr>
            <a:picLocks noChangeAspect="1"/>
          </p:cNvPicPr>
          <p:nvPr/>
        </p:nvPicPr>
        <p:blipFill>
          <a:blip r:embed="rId2"/>
          <a:stretch>
            <a:fillRect/>
          </a:stretch>
        </p:blipFill>
        <p:spPr>
          <a:xfrm>
            <a:off x="232046" y="0"/>
            <a:ext cx="11365171" cy="5551714"/>
          </a:xfrm>
          <a:prstGeom prst="rect">
            <a:avLst/>
          </a:prstGeom>
        </p:spPr>
      </p:pic>
    </p:spTree>
    <p:extLst>
      <p:ext uri="{BB962C8B-B14F-4D97-AF65-F5344CB8AC3E}">
        <p14:creationId xmlns:p14="http://schemas.microsoft.com/office/powerpoint/2010/main" val="13629175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DC34E5-59AB-4D5B-A961-7083BF807CEC}"/>
              </a:ext>
            </a:extLst>
          </p:cNvPr>
          <p:cNvSpPr/>
          <p:nvPr/>
        </p:nvSpPr>
        <p:spPr>
          <a:xfrm>
            <a:off x="435429" y="420078"/>
            <a:ext cx="10027920" cy="646331"/>
          </a:xfrm>
          <a:prstGeom prst="rect">
            <a:avLst/>
          </a:prstGeom>
        </p:spPr>
        <p:txBody>
          <a:bodyPr wrap="square">
            <a:spAutoFit/>
          </a:bodyPr>
          <a:lstStyle/>
          <a:p>
            <a:r>
              <a:rPr lang="en-US" dirty="0"/>
              <a:t>Now let’s add a validation to ensure Student Name is populated on the model using the power of Fluent Validation</a:t>
            </a:r>
            <a:endParaRPr lang="en-IN" dirty="0"/>
          </a:p>
        </p:txBody>
      </p:sp>
    </p:spTree>
    <p:extLst>
      <p:ext uri="{BB962C8B-B14F-4D97-AF65-F5344CB8AC3E}">
        <p14:creationId xmlns:p14="http://schemas.microsoft.com/office/powerpoint/2010/main" val="396649033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44A643-E929-46C9-8D43-FDE1BBCA4E8E}"/>
              </a:ext>
            </a:extLst>
          </p:cNvPr>
          <p:cNvPicPr>
            <a:picLocks noChangeAspect="1"/>
          </p:cNvPicPr>
          <p:nvPr/>
        </p:nvPicPr>
        <p:blipFill>
          <a:blip r:embed="rId2"/>
          <a:stretch>
            <a:fillRect/>
          </a:stretch>
        </p:blipFill>
        <p:spPr>
          <a:xfrm>
            <a:off x="284162" y="190091"/>
            <a:ext cx="9791700" cy="5876925"/>
          </a:xfrm>
          <a:prstGeom prst="rect">
            <a:avLst/>
          </a:prstGeom>
        </p:spPr>
      </p:pic>
    </p:spTree>
    <p:extLst>
      <p:ext uri="{BB962C8B-B14F-4D97-AF65-F5344CB8AC3E}">
        <p14:creationId xmlns:p14="http://schemas.microsoft.com/office/powerpoint/2010/main" val="213013447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C15C62-714E-4D5C-9659-8A31EFA4A4CE}"/>
              </a:ext>
            </a:extLst>
          </p:cNvPr>
          <p:cNvPicPr>
            <a:picLocks noChangeAspect="1"/>
          </p:cNvPicPr>
          <p:nvPr/>
        </p:nvPicPr>
        <p:blipFill>
          <a:blip r:embed="rId2"/>
          <a:stretch>
            <a:fillRect/>
          </a:stretch>
        </p:blipFill>
        <p:spPr>
          <a:xfrm>
            <a:off x="327160" y="180975"/>
            <a:ext cx="9302094" cy="5083356"/>
          </a:xfrm>
          <a:prstGeom prst="rect">
            <a:avLst/>
          </a:prstGeom>
        </p:spPr>
      </p:pic>
    </p:spTree>
    <p:extLst>
      <p:ext uri="{BB962C8B-B14F-4D97-AF65-F5344CB8AC3E}">
        <p14:creationId xmlns:p14="http://schemas.microsoft.com/office/powerpoint/2010/main" val="141769511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77CEE6-58B1-460B-9145-48A2048076CE}"/>
              </a:ext>
            </a:extLst>
          </p:cNvPr>
          <p:cNvPicPr>
            <a:picLocks noChangeAspect="1"/>
          </p:cNvPicPr>
          <p:nvPr/>
        </p:nvPicPr>
        <p:blipFill>
          <a:blip r:embed="rId2"/>
          <a:stretch>
            <a:fillRect/>
          </a:stretch>
        </p:blipFill>
        <p:spPr>
          <a:xfrm>
            <a:off x="362539" y="1138238"/>
            <a:ext cx="7862054" cy="4962116"/>
          </a:xfrm>
          <a:prstGeom prst="rect">
            <a:avLst/>
          </a:prstGeom>
        </p:spPr>
      </p:pic>
      <p:sp>
        <p:nvSpPr>
          <p:cNvPr id="3" name="TextBox 2">
            <a:extLst>
              <a:ext uri="{FF2B5EF4-FFF2-40B4-BE49-F238E27FC236}">
                <a16:creationId xmlns:a16="http://schemas.microsoft.com/office/drawing/2014/main" id="{6374B0AC-0BA8-4F8B-AD30-64EAC147A85F}"/>
              </a:ext>
            </a:extLst>
          </p:cNvPr>
          <p:cNvSpPr txBox="1"/>
          <p:nvPr/>
        </p:nvSpPr>
        <p:spPr>
          <a:xfrm>
            <a:off x="496388" y="449869"/>
            <a:ext cx="5859296"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Name is required field</a:t>
            </a:r>
          </a:p>
        </p:txBody>
      </p:sp>
    </p:spTree>
    <p:extLst>
      <p:ext uri="{BB962C8B-B14F-4D97-AF65-F5344CB8AC3E}">
        <p14:creationId xmlns:p14="http://schemas.microsoft.com/office/powerpoint/2010/main" val="46725881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EF3E68-6FA2-4DCE-A8E8-435FB5B96275}"/>
              </a:ext>
            </a:extLst>
          </p:cNvPr>
          <p:cNvSpPr txBox="1"/>
          <p:nvPr/>
        </p:nvSpPr>
        <p:spPr>
          <a:xfrm>
            <a:off x="1149531" y="809897"/>
            <a:ext cx="6709016"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Comment CORS from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startup</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p>
        </p:txBody>
      </p:sp>
    </p:spTree>
    <p:extLst>
      <p:ext uri="{BB962C8B-B14F-4D97-AF65-F5344CB8AC3E}">
        <p14:creationId xmlns:p14="http://schemas.microsoft.com/office/powerpoint/2010/main" val="412791849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BD74A5-1141-4AB8-B512-43A2E9B66C98}"/>
              </a:ext>
            </a:extLst>
          </p:cNvPr>
          <p:cNvPicPr>
            <a:picLocks noChangeAspect="1"/>
          </p:cNvPicPr>
          <p:nvPr/>
        </p:nvPicPr>
        <p:blipFill>
          <a:blip r:embed="rId2"/>
          <a:stretch>
            <a:fillRect/>
          </a:stretch>
        </p:blipFill>
        <p:spPr>
          <a:xfrm>
            <a:off x="102097" y="265884"/>
            <a:ext cx="11879547" cy="5338082"/>
          </a:xfrm>
          <a:prstGeom prst="rect">
            <a:avLst/>
          </a:prstGeom>
        </p:spPr>
      </p:pic>
    </p:spTree>
    <p:extLst>
      <p:ext uri="{BB962C8B-B14F-4D97-AF65-F5344CB8AC3E}">
        <p14:creationId xmlns:p14="http://schemas.microsoft.com/office/powerpoint/2010/main" val="308438502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8031E9-324D-4521-9AE3-9EEC3FCD31CB}"/>
              </a:ext>
            </a:extLst>
          </p:cNvPr>
          <p:cNvPicPr>
            <a:picLocks noChangeAspect="1"/>
          </p:cNvPicPr>
          <p:nvPr/>
        </p:nvPicPr>
        <p:blipFill>
          <a:blip r:embed="rId2"/>
          <a:stretch>
            <a:fillRect/>
          </a:stretch>
        </p:blipFill>
        <p:spPr>
          <a:xfrm>
            <a:off x="578893" y="260304"/>
            <a:ext cx="8705850" cy="5762625"/>
          </a:xfrm>
          <a:prstGeom prst="rect">
            <a:avLst/>
          </a:prstGeom>
        </p:spPr>
      </p:pic>
    </p:spTree>
    <p:extLst>
      <p:ext uri="{BB962C8B-B14F-4D97-AF65-F5344CB8AC3E}">
        <p14:creationId xmlns:p14="http://schemas.microsoft.com/office/powerpoint/2010/main" val="11993114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BA1F55-5EB6-4CC8-A031-27131967134B}"/>
              </a:ext>
            </a:extLst>
          </p:cNvPr>
          <p:cNvPicPr>
            <a:picLocks noChangeAspect="1"/>
          </p:cNvPicPr>
          <p:nvPr/>
        </p:nvPicPr>
        <p:blipFill>
          <a:blip r:embed="rId2"/>
          <a:stretch>
            <a:fillRect/>
          </a:stretch>
        </p:blipFill>
        <p:spPr>
          <a:xfrm>
            <a:off x="368390" y="480060"/>
            <a:ext cx="10198418" cy="2948940"/>
          </a:xfrm>
          <a:prstGeom prst="rect">
            <a:avLst/>
          </a:prstGeom>
        </p:spPr>
      </p:pic>
    </p:spTree>
    <p:extLst>
      <p:ext uri="{BB962C8B-B14F-4D97-AF65-F5344CB8AC3E}">
        <p14:creationId xmlns:p14="http://schemas.microsoft.com/office/powerpoint/2010/main" val="10570987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1BC852-6EA4-4D95-9A52-0FA1FBFDA40A}"/>
              </a:ext>
            </a:extLst>
          </p:cNvPr>
          <p:cNvPicPr>
            <a:picLocks noChangeAspect="1"/>
          </p:cNvPicPr>
          <p:nvPr/>
        </p:nvPicPr>
        <p:blipFill>
          <a:blip r:embed="rId2"/>
          <a:stretch>
            <a:fillRect/>
          </a:stretch>
        </p:blipFill>
        <p:spPr>
          <a:xfrm>
            <a:off x="479424" y="307929"/>
            <a:ext cx="7572375" cy="5667375"/>
          </a:xfrm>
          <a:prstGeom prst="rect">
            <a:avLst/>
          </a:prstGeom>
        </p:spPr>
      </p:pic>
    </p:spTree>
    <p:extLst>
      <p:ext uri="{BB962C8B-B14F-4D97-AF65-F5344CB8AC3E}">
        <p14:creationId xmlns:p14="http://schemas.microsoft.com/office/powerpoint/2010/main" val="340544438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A052E6-E938-4B2D-9ED8-9A75463287DD}"/>
              </a:ext>
            </a:extLst>
          </p:cNvPr>
          <p:cNvSpPr txBox="1"/>
          <p:nvPr/>
        </p:nvSpPr>
        <p:spPr>
          <a:xfrm>
            <a:off x="3095897" y="289960"/>
            <a:ext cx="6801542" cy="738664"/>
          </a:xfrm>
          <a:prstGeom prst="rect">
            <a:avLst/>
          </a:prstGeom>
          <a:noFill/>
        </p:spPr>
        <p:txBody>
          <a:bodyPr wrap="none" lIns="0" tIns="0" rIns="0" bIns="0" rtlCol="0">
            <a:spAutoFit/>
          </a:bodyPr>
          <a:lstStyle/>
          <a:p>
            <a:r>
              <a:rPr lang="en-IN" sz="4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Swagger and </a:t>
            </a:r>
            <a:r>
              <a:rPr lang="en-IN" sz="48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Swashbuckle</a:t>
            </a:r>
            <a:endParaRPr lang="en-IN" sz="4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4" name="Rectangle 3">
            <a:extLst>
              <a:ext uri="{FF2B5EF4-FFF2-40B4-BE49-F238E27FC236}">
                <a16:creationId xmlns:a16="http://schemas.microsoft.com/office/drawing/2014/main" id="{DC32EC59-E03B-48F7-8E25-CC4416C53CC8}"/>
              </a:ext>
            </a:extLst>
          </p:cNvPr>
          <p:cNvSpPr/>
          <p:nvPr/>
        </p:nvSpPr>
        <p:spPr>
          <a:xfrm>
            <a:off x="670560" y="5188071"/>
            <a:ext cx="11190514" cy="1200329"/>
          </a:xfrm>
          <a:prstGeom prst="rect">
            <a:avLst/>
          </a:prstGeom>
        </p:spPr>
        <p:txBody>
          <a:bodyPr wrap="square">
            <a:spAutoFit/>
          </a:bodyPr>
          <a:lstStyle/>
          <a:p>
            <a:r>
              <a:rPr lang="en-US" sz="2400" b="1" dirty="0" err="1">
                <a:solidFill>
                  <a:srgbClr val="222222"/>
                </a:solidFill>
                <a:latin typeface="arial" panose="020B0604020202020204" pitchFamily="34" charset="0"/>
              </a:rPr>
              <a:t>Swashbuckle</a:t>
            </a:r>
            <a:r>
              <a:rPr lang="en-US" sz="2400" dirty="0">
                <a:solidFill>
                  <a:srgbClr val="222222"/>
                </a:solidFill>
                <a:latin typeface="arial" panose="020B0604020202020204" pitchFamily="34" charset="0"/>
              </a:rPr>
              <a:t> is a program (JavaScript?) that generates the documentation (based on Swagger rules). Swagger UI displays the documentation. It uses </a:t>
            </a:r>
            <a:r>
              <a:rPr lang="en-US" sz="2400" b="1" dirty="0" err="1">
                <a:solidFill>
                  <a:srgbClr val="222222"/>
                </a:solidFill>
                <a:latin typeface="arial" panose="020B0604020202020204" pitchFamily="34" charset="0"/>
              </a:rPr>
              <a:t>Swashbuckle</a:t>
            </a:r>
            <a:r>
              <a:rPr lang="en-US" sz="2400" dirty="0" err="1">
                <a:solidFill>
                  <a:srgbClr val="222222"/>
                </a:solidFill>
                <a:latin typeface="arial" panose="020B0604020202020204" pitchFamily="34" charset="0"/>
              </a:rPr>
              <a:t>to</a:t>
            </a:r>
            <a:r>
              <a:rPr lang="en-US" sz="2400" dirty="0">
                <a:solidFill>
                  <a:srgbClr val="222222"/>
                </a:solidFill>
                <a:latin typeface="arial" panose="020B0604020202020204" pitchFamily="34" charset="0"/>
              </a:rPr>
              <a:t> do this</a:t>
            </a:r>
            <a:endParaRPr lang="en-IN" sz="2400" dirty="0"/>
          </a:p>
        </p:txBody>
      </p:sp>
      <p:sp>
        <p:nvSpPr>
          <p:cNvPr id="5" name="Rectangle 4">
            <a:extLst>
              <a:ext uri="{FF2B5EF4-FFF2-40B4-BE49-F238E27FC236}">
                <a16:creationId xmlns:a16="http://schemas.microsoft.com/office/drawing/2014/main" id="{03559966-B8B1-434B-9D4D-DEF271D9D45F}"/>
              </a:ext>
            </a:extLst>
          </p:cNvPr>
          <p:cNvSpPr/>
          <p:nvPr/>
        </p:nvSpPr>
        <p:spPr>
          <a:xfrm>
            <a:off x="670560" y="1470745"/>
            <a:ext cx="10877006" cy="3416320"/>
          </a:xfrm>
          <a:prstGeom prst="rect">
            <a:avLst/>
          </a:prstGeom>
        </p:spPr>
        <p:txBody>
          <a:bodyPr wrap="square">
            <a:spAutoFit/>
          </a:bodyPr>
          <a:lstStyle/>
          <a:p>
            <a:r>
              <a:rPr lang="en-US" sz="2400" b="1" dirty="0">
                <a:solidFill>
                  <a:srgbClr val="000000"/>
                </a:solidFill>
                <a:latin typeface="Segoe UI" panose="020B0502040204020203" pitchFamily="34" charset="0"/>
              </a:rPr>
              <a:t>What is Swagger / </a:t>
            </a:r>
            <a:r>
              <a:rPr lang="en-US" sz="2400" b="1" dirty="0" err="1">
                <a:solidFill>
                  <a:srgbClr val="000000"/>
                </a:solidFill>
                <a:latin typeface="Segoe UI" panose="020B0502040204020203" pitchFamily="34" charset="0"/>
              </a:rPr>
              <a:t>OpenAPI</a:t>
            </a:r>
            <a:r>
              <a:rPr lang="en-US" sz="2400" b="1" dirty="0">
                <a:solidFill>
                  <a:srgbClr val="000000"/>
                </a:solidFill>
                <a:latin typeface="Segoe UI" panose="020B0502040204020203" pitchFamily="34" charset="0"/>
              </a:rPr>
              <a:t>?</a:t>
            </a:r>
          </a:p>
          <a:p>
            <a:r>
              <a:rPr lang="en-US" sz="2400" dirty="0">
                <a:solidFill>
                  <a:srgbClr val="000000"/>
                </a:solidFill>
                <a:latin typeface="Segoe UI" panose="020B0502040204020203" pitchFamily="34" charset="0"/>
              </a:rPr>
              <a:t>Swagger is a language-agnostic specification for describing </a:t>
            </a:r>
            <a:r>
              <a:rPr lang="en-US" sz="2400" u="sng" dirty="0">
                <a:solidFill>
                  <a:srgbClr val="000000"/>
                </a:solidFill>
                <a:latin typeface="Segoe UI" panose="020B0502040204020203" pitchFamily="34" charset="0"/>
                <a:hlinkClick r:id="rId2"/>
              </a:rPr>
              <a:t>REST</a:t>
            </a:r>
            <a:r>
              <a:rPr lang="en-US" sz="2400" dirty="0">
                <a:solidFill>
                  <a:srgbClr val="000000"/>
                </a:solidFill>
                <a:latin typeface="Segoe UI" panose="020B0502040204020203" pitchFamily="34" charset="0"/>
              </a:rPr>
              <a:t> APIs. The Swagger project was donated to the </a:t>
            </a:r>
            <a:r>
              <a:rPr lang="en-US" sz="2400" u="sng" dirty="0" err="1">
                <a:solidFill>
                  <a:srgbClr val="000000"/>
                </a:solidFill>
                <a:latin typeface="Segoe UI" panose="020B0502040204020203" pitchFamily="34" charset="0"/>
                <a:hlinkClick r:id="rId3"/>
              </a:rPr>
              <a:t>OpenAPI</a:t>
            </a:r>
            <a:r>
              <a:rPr lang="en-US" sz="2400" u="sng" dirty="0">
                <a:solidFill>
                  <a:srgbClr val="000000"/>
                </a:solidFill>
                <a:latin typeface="Segoe UI" panose="020B0502040204020203" pitchFamily="34" charset="0"/>
                <a:hlinkClick r:id="rId3"/>
              </a:rPr>
              <a:t> Initiative</a:t>
            </a:r>
            <a:r>
              <a:rPr lang="en-US" sz="2400" dirty="0">
                <a:solidFill>
                  <a:srgbClr val="000000"/>
                </a:solidFill>
                <a:latin typeface="Segoe UI" panose="020B0502040204020203" pitchFamily="34" charset="0"/>
              </a:rPr>
              <a:t>, where it's now referred to as </a:t>
            </a:r>
            <a:r>
              <a:rPr lang="en-US" sz="2400" dirty="0" err="1">
                <a:solidFill>
                  <a:srgbClr val="000000"/>
                </a:solidFill>
                <a:latin typeface="Segoe UI" panose="020B0502040204020203" pitchFamily="34" charset="0"/>
              </a:rPr>
              <a:t>OpenAPI</a:t>
            </a:r>
            <a:r>
              <a:rPr lang="en-US" sz="2400" dirty="0">
                <a:solidFill>
                  <a:srgbClr val="000000"/>
                </a:solidFill>
                <a:latin typeface="Segoe UI" panose="020B0502040204020203" pitchFamily="34" charset="0"/>
              </a:rPr>
              <a:t>. Both names are used interchangeably; however, </a:t>
            </a:r>
            <a:r>
              <a:rPr lang="en-US" sz="2400" dirty="0" err="1">
                <a:solidFill>
                  <a:srgbClr val="000000"/>
                </a:solidFill>
                <a:latin typeface="Segoe UI" panose="020B0502040204020203" pitchFamily="34" charset="0"/>
              </a:rPr>
              <a:t>OpenAPI</a:t>
            </a:r>
            <a:r>
              <a:rPr lang="en-US" sz="2400" dirty="0">
                <a:solidFill>
                  <a:srgbClr val="000000"/>
                </a:solidFill>
                <a:latin typeface="Segoe UI" panose="020B0502040204020203" pitchFamily="34" charset="0"/>
              </a:rPr>
              <a:t> is preferred. It allows both computers and humans to understand the capabilities of a service without any direct access to the implementation (source code, network access, documentation). One goal is to minimize the amount of work needed to connect disassociated services. Another goal is to reduce the amount of time needed to accurately document a service.</a:t>
            </a:r>
          </a:p>
        </p:txBody>
      </p:sp>
    </p:spTree>
    <p:extLst>
      <p:ext uri="{BB962C8B-B14F-4D97-AF65-F5344CB8AC3E}">
        <p14:creationId xmlns:p14="http://schemas.microsoft.com/office/powerpoint/2010/main" val="71569134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6EEF98-FC4E-4621-8F9B-F7DBEE3513D2}"/>
              </a:ext>
            </a:extLst>
          </p:cNvPr>
          <p:cNvSpPr/>
          <p:nvPr/>
        </p:nvSpPr>
        <p:spPr>
          <a:xfrm>
            <a:off x="416021" y="527259"/>
            <a:ext cx="5295617" cy="369332"/>
          </a:xfrm>
          <a:prstGeom prst="rect">
            <a:avLst/>
          </a:prstGeom>
        </p:spPr>
        <p:txBody>
          <a:bodyPr wrap="none">
            <a:spAutoFit/>
          </a:bodyPr>
          <a:lstStyle/>
          <a:p>
            <a:r>
              <a:rPr lang="en-US" dirty="0">
                <a:solidFill>
                  <a:srgbClr val="000000"/>
                </a:solidFill>
                <a:latin typeface="Segoe UI" panose="020B0502040204020203" pitchFamily="34" charset="0"/>
              </a:rPr>
              <a:t>There are three main components to </a:t>
            </a:r>
            <a:r>
              <a:rPr lang="en-US" dirty="0" err="1">
                <a:solidFill>
                  <a:srgbClr val="000000"/>
                </a:solidFill>
                <a:latin typeface="Segoe UI" panose="020B0502040204020203" pitchFamily="34" charset="0"/>
              </a:rPr>
              <a:t>Swashbuckle</a:t>
            </a:r>
            <a:r>
              <a:rPr lang="en-US" dirty="0">
                <a:solidFill>
                  <a:srgbClr val="000000"/>
                </a:solidFill>
                <a:latin typeface="Segoe UI" panose="020B0502040204020203" pitchFamily="34" charset="0"/>
              </a:rPr>
              <a:t>:</a:t>
            </a:r>
            <a:endParaRPr lang="en-IN" dirty="0"/>
          </a:p>
        </p:txBody>
      </p:sp>
      <p:pic>
        <p:nvPicPr>
          <p:cNvPr id="3" name="Picture 2">
            <a:extLst>
              <a:ext uri="{FF2B5EF4-FFF2-40B4-BE49-F238E27FC236}">
                <a16:creationId xmlns:a16="http://schemas.microsoft.com/office/drawing/2014/main" id="{E4F27D87-D1BB-4B09-A99B-D8FA977AD775}"/>
              </a:ext>
            </a:extLst>
          </p:cNvPr>
          <p:cNvPicPr>
            <a:picLocks noChangeAspect="1"/>
          </p:cNvPicPr>
          <p:nvPr/>
        </p:nvPicPr>
        <p:blipFill>
          <a:blip r:embed="rId2"/>
          <a:stretch>
            <a:fillRect/>
          </a:stretch>
        </p:blipFill>
        <p:spPr>
          <a:xfrm>
            <a:off x="180889" y="1068781"/>
            <a:ext cx="10275783" cy="4720438"/>
          </a:xfrm>
          <a:prstGeom prst="rect">
            <a:avLst/>
          </a:prstGeom>
        </p:spPr>
      </p:pic>
    </p:spTree>
    <p:extLst>
      <p:ext uri="{BB962C8B-B14F-4D97-AF65-F5344CB8AC3E}">
        <p14:creationId xmlns:p14="http://schemas.microsoft.com/office/powerpoint/2010/main" val="205648576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849157-2B2B-4125-BEA9-9F0D1DBCBDC8}"/>
              </a:ext>
            </a:extLst>
          </p:cNvPr>
          <p:cNvPicPr>
            <a:picLocks noChangeAspect="1"/>
          </p:cNvPicPr>
          <p:nvPr/>
        </p:nvPicPr>
        <p:blipFill>
          <a:blip r:embed="rId2"/>
          <a:stretch>
            <a:fillRect/>
          </a:stretch>
        </p:blipFill>
        <p:spPr>
          <a:xfrm>
            <a:off x="237626" y="375013"/>
            <a:ext cx="11549406" cy="2498816"/>
          </a:xfrm>
          <a:prstGeom prst="rect">
            <a:avLst/>
          </a:prstGeom>
        </p:spPr>
      </p:pic>
    </p:spTree>
    <p:extLst>
      <p:ext uri="{BB962C8B-B14F-4D97-AF65-F5344CB8AC3E}">
        <p14:creationId xmlns:p14="http://schemas.microsoft.com/office/powerpoint/2010/main" val="19558065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D51528-2F5C-4285-AA79-DD61FD688239}"/>
              </a:ext>
            </a:extLst>
          </p:cNvPr>
          <p:cNvSpPr/>
          <p:nvPr/>
        </p:nvSpPr>
        <p:spPr>
          <a:xfrm>
            <a:off x="422863" y="357443"/>
            <a:ext cx="6010941" cy="461665"/>
          </a:xfrm>
          <a:prstGeom prst="rect">
            <a:avLst/>
          </a:prstGeom>
        </p:spPr>
        <p:txBody>
          <a:bodyPr wrap="none">
            <a:spAutoFit/>
          </a:bodyPr>
          <a:lstStyle/>
          <a:p>
            <a:r>
              <a:rPr lang="en-US" sz="2400" b="1" dirty="0">
                <a:solidFill>
                  <a:srgbClr val="000000"/>
                </a:solidFill>
                <a:latin typeface="Segoe UI" panose="020B0502040204020203" pitchFamily="34" charset="0"/>
              </a:rPr>
              <a:t>Add and configure Swagger middleware</a:t>
            </a:r>
          </a:p>
        </p:txBody>
      </p:sp>
      <p:pic>
        <p:nvPicPr>
          <p:cNvPr id="3" name="Picture 2">
            <a:extLst>
              <a:ext uri="{FF2B5EF4-FFF2-40B4-BE49-F238E27FC236}">
                <a16:creationId xmlns:a16="http://schemas.microsoft.com/office/drawing/2014/main" id="{6872E60A-383A-4609-9964-BB44669FDD90}"/>
              </a:ext>
            </a:extLst>
          </p:cNvPr>
          <p:cNvPicPr>
            <a:picLocks noChangeAspect="1"/>
          </p:cNvPicPr>
          <p:nvPr/>
        </p:nvPicPr>
        <p:blipFill>
          <a:blip r:embed="rId2"/>
          <a:stretch>
            <a:fillRect/>
          </a:stretch>
        </p:blipFill>
        <p:spPr>
          <a:xfrm>
            <a:off x="550861" y="1216614"/>
            <a:ext cx="9842573" cy="3263946"/>
          </a:xfrm>
          <a:prstGeom prst="rect">
            <a:avLst/>
          </a:prstGeom>
        </p:spPr>
      </p:pic>
    </p:spTree>
    <p:extLst>
      <p:ext uri="{BB962C8B-B14F-4D97-AF65-F5344CB8AC3E}">
        <p14:creationId xmlns:p14="http://schemas.microsoft.com/office/powerpoint/2010/main" val="277213854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737104-C6EF-4A83-81A2-26D568A6AD8F}"/>
              </a:ext>
            </a:extLst>
          </p:cNvPr>
          <p:cNvPicPr>
            <a:picLocks noChangeAspect="1"/>
          </p:cNvPicPr>
          <p:nvPr/>
        </p:nvPicPr>
        <p:blipFill>
          <a:blip r:embed="rId2"/>
          <a:stretch>
            <a:fillRect/>
          </a:stretch>
        </p:blipFill>
        <p:spPr>
          <a:xfrm>
            <a:off x="288652" y="262073"/>
            <a:ext cx="11560000" cy="4936943"/>
          </a:xfrm>
          <a:prstGeom prst="rect">
            <a:avLst/>
          </a:prstGeom>
        </p:spPr>
      </p:pic>
    </p:spTree>
    <p:extLst>
      <p:ext uri="{BB962C8B-B14F-4D97-AF65-F5344CB8AC3E}">
        <p14:creationId xmlns:p14="http://schemas.microsoft.com/office/powerpoint/2010/main" val="275199560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EA708-630C-4596-AECA-6DA4520FEE26}"/>
              </a:ext>
            </a:extLst>
          </p:cNvPr>
          <p:cNvPicPr>
            <a:picLocks noChangeAspect="1"/>
          </p:cNvPicPr>
          <p:nvPr/>
        </p:nvPicPr>
        <p:blipFill>
          <a:blip r:embed="rId2"/>
          <a:stretch>
            <a:fillRect/>
          </a:stretch>
        </p:blipFill>
        <p:spPr>
          <a:xfrm>
            <a:off x="631824" y="167504"/>
            <a:ext cx="9971093" cy="5580153"/>
          </a:xfrm>
          <a:prstGeom prst="rect">
            <a:avLst/>
          </a:prstGeom>
        </p:spPr>
      </p:pic>
    </p:spTree>
    <p:extLst>
      <p:ext uri="{BB962C8B-B14F-4D97-AF65-F5344CB8AC3E}">
        <p14:creationId xmlns:p14="http://schemas.microsoft.com/office/powerpoint/2010/main" val="17678163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304B46-AFB3-4AF1-8D35-C0D3C7E84E21}"/>
              </a:ext>
            </a:extLst>
          </p:cNvPr>
          <p:cNvPicPr>
            <a:picLocks noChangeAspect="1"/>
          </p:cNvPicPr>
          <p:nvPr/>
        </p:nvPicPr>
        <p:blipFill>
          <a:blip r:embed="rId2"/>
          <a:stretch>
            <a:fillRect/>
          </a:stretch>
        </p:blipFill>
        <p:spPr>
          <a:xfrm>
            <a:off x="738504" y="116477"/>
            <a:ext cx="6505575" cy="4953000"/>
          </a:xfrm>
          <a:prstGeom prst="rect">
            <a:avLst/>
          </a:prstGeom>
        </p:spPr>
      </p:pic>
    </p:spTree>
    <p:extLst>
      <p:ext uri="{BB962C8B-B14F-4D97-AF65-F5344CB8AC3E}">
        <p14:creationId xmlns:p14="http://schemas.microsoft.com/office/powerpoint/2010/main" val="180463471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037E86-A03F-4810-BC9F-9066F2FB2100}"/>
              </a:ext>
            </a:extLst>
          </p:cNvPr>
          <p:cNvPicPr>
            <a:picLocks noChangeAspect="1"/>
          </p:cNvPicPr>
          <p:nvPr/>
        </p:nvPicPr>
        <p:blipFill>
          <a:blip r:embed="rId2"/>
          <a:stretch>
            <a:fillRect/>
          </a:stretch>
        </p:blipFill>
        <p:spPr>
          <a:xfrm>
            <a:off x="454523" y="208053"/>
            <a:ext cx="6867694" cy="2104073"/>
          </a:xfrm>
          <a:prstGeom prst="rect">
            <a:avLst/>
          </a:prstGeom>
        </p:spPr>
      </p:pic>
    </p:spTree>
    <p:extLst>
      <p:ext uri="{BB962C8B-B14F-4D97-AF65-F5344CB8AC3E}">
        <p14:creationId xmlns:p14="http://schemas.microsoft.com/office/powerpoint/2010/main" val="33502521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321EC-1998-4773-9C24-6499FE58BA9F}"/>
              </a:ext>
            </a:extLst>
          </p:cNvPr>
          <p:cNvPicPr>
            <a:picLocks noChangeAspect="1"/>
          </p:cNvPicPr>
          <p:nvPr/>
        </p:nvPicPr>
        <p:blipFill>
          <a:blip r:embed="rId2"/>
          <a:stretch>
            <a:fillRect/>
          </a:stretch>
        </p:blipFill>
        <p:spPr>
          <a:xfrm>
            <a:off x="343264" y="0"/>
            <a:ext cx="11032032" cy="6858000"/>
          </a:xfrm>
          <a:prstGeom prst="rect">
            <a:avLst/>
          </a:prstGeom>
        </p:spPr>
      </p:pic>
    </p:spTree>
    <p:extLst>
      <p:ext uri="{BB962C8B-B14F-4D97-AF65-F5344CB8AC3E}">
        <p14:creationId xmlns:p14="http://schemas.microsoft.com/office/powerpoint/2010/main" val="36066207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241EF1-0D2E-423B-B166-8B7972625106}"/>
              </a:ext>
            </a:extLst>
          </p:cNvPr>
          <p:cNvPicPr>
            <a:picLocks noChangeAspect="1"/>
          </p:cNvPicPr>
          <p:nvPr/>
        </p:nvPicPr>
        <p:blipFill>
          <a:blip r:embed="rId2"/>
          <a:stretch>
            <a:fillRect/>
          </a:stretch>
        </p:blipFill>
        <p:spPr>
          <a:xfrm>
            <a:off x="887366" y="0"/>
            <a:ext cx="8010525" cy="6210300"/>
          </a:xfrm>
          <a:prstGeom prst="rect">
            <a:avLst/>
          </a:prstGeom>
        </p:spPr>
      </p:pic>
    </p:spTree>
    <p:extLst>
      <p:ext uri="{BB962C8B-B14F-4D97-AF65-F5344CB8AC3E}">
        <p14:creationId xmlns:p14="http://schemas.microsoft.com/office/powerpoint/2010/main" val="260851934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EBE8BC-D8C7-471F-92B7-A00CCE994B27}"/>
              </a:ext>
            </a:extLst>
          </p:cNvPr>
          <p:cNvSpPr/>
          <p:nvPr/>
        </p:nvSpPr>
        <p:spPr>
          <a:xfrm>
            <a:off x="474617" y="341701"/>
            <a:ext cx="11268892" cy="2431435"/>
          </a:xfrm>
          <a:prstGeom prst="rect">
            <a:avLst/>
          </a:prstGeom>
        </p:spPr>
        <p:txBody>
          <a:bodyPr wrap="square">
            <a:spAutoFit/>
          </a:bodyPr>
          <a:lstStyle/>
          <a:p>
            <a:r>
              <a:rPr lang="en-IN" sz="2400" b="1" dirty="0"/>
              <a:t>API info and description</a:t>
            </a:r>
          </a:p>
          <a:p>
            <a:br>
              <a:rPr lang="en-IN" sz="3200" dirty="0"/>
            </a:br>
            <a:r>
              <a:rPr lang="en-US" sz="3200" dirty="0"/>
              <a:t>The configuration action passed to the </a:t>
            </a:r>
            <a:r>
              <a:rPr lang="en-US" sz="3200" dirty="0" err="1"/>
              <a:t>AddSwaggerGen</a:t>
            </a:r>
            <a:r>
              <a:rPr lang="en-US" sz="3200" dirty="0"/>
              <a:t> method adds information such as the author, license, and description:</a:t>
            </a:r>
            <a:endParaRPr lang="en-IN" sz="3200" dirty="0"/>
          </a:p>
        </p:txBody>
      </p:sp>
    </p:spTree>
    <p:extLst>
      <p:ext uri="{BB962C8B-B14F-4D97-AF65-F5344CB8AC3E}">
        <p14:creationId xmlns:p14="http://schemas.microsoft.com/office/powerpoint/2010/main" val="114355886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7E6786-532A-4683-99F7-B0FB698BC6F7}"/>
              </a:ext>
            </a:extLst>
          </p:cNvPr>
          <p:cNvPicPr>
            <a:picLocks noChangeAspect="1"/>
          </p:cNvPicPr>
          <p:nvPr/>
        </p:nvPicPr>
        <p:blipFill>
          <a:blip r:embed="rId2"/>
          <a:stretch>
            <a:fillRect/>
          </a:stretch>
        </p:blipFill>
        <p:spPr>
          <a:xfrm>
            <a:off x="496160" y="138520"/>
            <a:ext cx="9272473" cy="6262279"/>
          </a:xfrm>
          <a:prstGeom prst="rect">
            <a:avLst/>
          </a:prstGeom>
        </p:spPr>
      </p:pic>
    </p:spTree>
    <p:extLst>
      <p:ext uri="{BB962C8B-B14F-4D97-AF65-F5344CB8AC3E}">
        <p14:creationId xmlns:p14="http://schemas.microsoft.com/office/powerpoint/2010/main" val="109555284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AAA54-C3CC-4028-91FF-DEB05A31AB10}"/>
              </a:ext>
            </a:extLst>
          </p:cNvPr>
          <p:cNvPicPr>
            <a:picLocks noChangeAspect="1"/>
          </p:cNvPicPr>
          <p:nvPr/>
        </p:nvPicPr>
        <p:blipFill>
          <a:blip r:embed="rId2"/>
          <a:stretch>
            <a:fillRect/>
          </a:stretch>
        </p:blipFill>
        <p:spPr>
          <a:xfrm>
            <a:off x="344304" y="306432"/>
            <a:ext cx="7949703" cy="5846173"/>
          </a:xfrm>
          <a:prstGeom prst="rect">
            <a:avLst/>
          </a:prstGeom>
        </p:spPr>
      </p:pic>
    </p:spTree>
    <p:extLst>
      <p:ext uri="{BB962C8B-B14F-4D97-AF65-F5344CB8AC3E}">
        <p14:creationId xmlns:p14="http://schemas.microsoft.com/office/powerpoint/2010/main" val="221462533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DE9538-0D52-4006-BAFC-99D0476A56F2}"/>
              </a:ext>
            </a:extLst>
          </p:cNvPr>
          <p:cNvPicPr>
            <a:picLocks noChangeAspect="1"/>
          </p:cNvPicPr>
          <p:nvPr/>
        </p:nvPicPr>
        <p:blipFill>
          <a:blip r:embed="rId2"/>
          <a:stretch>
            <a:fillRect/>
          </a:stretch>
        </p:blipFill>
        <p:spPr>
          <a:xfrm>
            <a:off x="556304" y="289832"/>
            <a:ext cx="9297939" cy="5470887"/>
          </a:xfrm>
          <a:prstGeom prst="rect">
            <a:avLst/>
          </a:prstGeom>
        </p:spPr>
      </p:pic>
    </p:spTree>
    <p:extLst>
      <p:ext uri="{BB962C8B-B14F-4D97-AF65-F5344CB8AC3E}">
        <p14:creationId xmlns:p14="http://schemas.microsoft.com/office/powerpoint/2010/main" val="161401382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8028CC-1D72-49E1-8643-9040F1219678}"/>
              </a:ext>
            </a:extLst>
          </p:cNvPr>
          <p:cNvPicPr>
            <a:picLocks noChangeAspect="1"/>
          </p:cNvPicPr>
          <p:nvPr/>
        </p:nvPicPr>
        <p:blipFill>
          <a:blip r:embed="rId2"/>
          <a:stretch>
            <a:fillRect/>
          </a:stretch>
        </p:blipFill>
        <p:spPr>
          <a:xfrm>
            <a:off x="820147" y="242615"/>
            <a:ext cx="8521538" cy="6014494"/>
          </a:xfrm>
          <a:prstGeom prst="rect">
            <a:avLst/>
          </a:prstGeom>
        </p:spPr>
      </p:pic>
    </p:spTree>
    <p:extLst>
      <p:ext uri="{BB962C8B-B14F-4D97-AF65-F5344CB8AC3E}">
        <p14:creationId xmlns:p14="http://schemas.microsoft.com/office/powerpoint/2010/main" val="131348049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F8A348-0363-465F-AD4F-4C6ABA4E6A27}"/>
              </a:ext>
            </a:extLst>
          </p:cNvPr>
          <p:cNvPicPr>
            <a:picLocks noChangeAspect="1"/>
          </p:cNvPicPr>
          <p:nvPr/>
        </p:nvPicPr>
        <p:blipFill>
          <a:blip r:embed="rId2"/>
          <a:stretch>
            <a:fillRect/>
          </a:stretch>
        </p:blipFill>
        <p:spPr>
          <a:xfrm>
            <a:off x="512762" y="85725"/>
            <a:ext cx="11163300" cy="6686550"/>
          </a:xfrm>
          <a:prstGeom prst="rect">
            <a:avLst/>
          </a:prstGeom>
        </p:spPr>
      </p:pic>
    </p:spTree>
    <p:extLst>
      <p:ext uri="{BB962C8B-B14F-4D97-AF65-F5344CB8AC3E}">
        <p14:creationId xmlns:p14="http://schemas.microsoft.com/office/powerpoint/2010/main" val="72838649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265C72-709D-4FD7-B4EC-EA152D5BBB59}"/>
              </a:ext>
            </a:extLst>
          </p:cNvPr>
          <p:cNvSpPr/>
          <p:nvPr/>
        </p:nvSpPr>
        <p:spPr>
          <a:xfrm>
            <a:off x="458902" y="331317"/>
            <a:ext cx="3174972" cy="523220"/>
          </a:xfrm>
          <a:prstGeom prst="rect">
            <a:avLst/>
          </a:prstGeom>
        </p:spPr>
        <p:txBody>
          <a:bodyPr wrap="none">
            <a:spAutoFit/>
          </a:bodyPr>
          <a:lstStyle/>
          <a:p>
            <a:r>
              <a:rPr lang="en-IN" sz="2800" b="1" dirty="0">
                <a:solidFill>
                  <a:srgbClr val="000000"/>
                </a:solidFill>
                <a:latin typeface="Segoe UI" panose="020B0502040204020203" pitchFamily="34" charset="0"/>
              </a:rPr>
              <a:t>Response caching</a:t>
            </a:r>
          </a:p>
        </p:txBody>
      </p:sp>
      <p:sp>
        <p:nvSpPr>
          <p:cNvPr id="3" name="Rectangle 2">
            <a:extLst>
              <a:ext uri="{FF2B5EF4-FFF2-40B4-BE49-F238E27FC236}">
                <a16:creationId xmlns:a16="http://schemas.microsoft.com/office/drawing/2014/main" id="{45E77304-8ECF-4A77-B019-322939D8D681}"/>
              </a:ext>
            </a:extLst>
          </p:cNvPr>
          <p:cNvSpPr/>
          <p:nvPr/>
        </p:nvSpPr>
        <p:spPr>
          <a:xfrm>
            <a:off x="458902" y="1036546"/>
            <a:ext cx="10592275" cy="2308324"/>
          </a:xfrm>
          <a:prstGeom prst="rect">
            <a:avLst/>
          </a:prstGeom>
        </p:spPr>
        <p:txBody>
          <a:bodyPr wrap="square">
            <a:spAutoFit/>
          </a:bodyPr>
          <a:lstStyle/>
          <a:p>
            <a:r>
              <a:rPr lang="en-US" dirty="0">
                <a:solidFill>
                  <a:srgbClr val="000000"/>
                </a:solidFill>
                <a:latin typeface="Segoe UI" panose="020B0502040204020203" pitchFamily="34" charset="0"/>
              </a:rPr>
              <a:t>Response caching reduces the number of requests a client or proxy makes to a web server. Response caching also reduces the amount of work the web server performs to generate a response. Response caching is controlled by headers that specify how you want client, proxy, and middleware to cache responses.</a:t>
            </a:r>
          </a:p>
          <a:p>
            <a:endParaRPr lang="en-US" dirty="0">
              <a:solidFill>
                <a:srgbClr val="000000"/>
              </a:solidFill>
              <a:latin typeface="Segoe UI" panose="020B0502040204020203" pitchFamily="34" charset="0"/>
            </a:endParaRPr>
          </a:p>
          <a:p>
            <a:r>
              <a:rPr lang="en-US" dirty="0">
                <a:solidFill>
                  <a:srgbClr val="000000"/>
                </a:solidFill>
                <a:latin typeface="Segoe UI" panose="020B0502040204020203" pitchFamily="34" charset="0"/>
              </a:rPr>
              <a:t>The other useful type of caching is in memory caching</a:t>
            </a:r>
          </a:p>
          <a:p>
            <a:endParaRPr lang="en-US" dirty="0">
              <a:solidFill>
                <a:srgbClr val="000000"/>
              </a:solidFill>
              <a:latin typeface="Segoe UI" panose="020B0502040204020203" pitchFamily="34" charset="0"/>
            </a:endParaRPr>
          </a:p>
          <a:p>
            <a:r>
              <a:rPr lang="en-US" dirty="0">
                <a:solidFill>
                  <a:srgbClr val="000000"/>
                </a:solidFill>
                <a:latin typeface="Segoe UI" panose="020B0502040204020203" pitchFamily="34" charset="0"/>
              </a:rPr>
              <a:t>Let’s see both so that we can understand and compare</a:t>
            </a:r>
            <a:endParaRPr lang="en-IN" dirty="0"/>
          </a:p>
        </p:txBody>
      </p:sp>
    </p:spTree>
    <p:extLst>
      <p:ext uri="{BB962C8B-B14F-4D97-AF65-F5344CB8AC3E}">
        <p14:creationId xmlns:p14="http://schemas.microsoft.com/office/powerpoint/2010/main" val="425672962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14A705-F7A4-4130-A1AD-A7462DA34235}"/>
              </a:ext>
            </a:extLst>
          </p:cNvPr>
          <p:cNvPicPr>
            <a:picLocks noChangeAspect="1"/>
          </p:cNvPicPr>
          <p:nvPr/>
        </p:nvPicPr>
        <p:blipFill>
          <a:blip r:embed="rId2"/>
          <a:stretch>
            <a:fillRect/>
          </a:stretch>
        </p:blipFill>
        <p:spPr>
          <a:xfrm>
            <a:off x="542154" y="445361"/>
            <a:ext cx="10477500" cy="5000625"/>
          </a:xfrm>
          <a:prstGeom prst="rect">
            <a:avLst/>
          </a:prstGeom>
        </p:spPr>
      </p:pic>
    </p:spTree>
    <p:extLst>
      <p:ext uri="{BB962C8B-B14F-4D97-AF65-F5344CB8AC3E}">
        <p14:creationId xmlns:p14="http://schemas.microsoft.com/office/powerpoint/2010/main" val="27609234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6BB49E-5BB5-4843-9CFB-C4956455C640}"/>
              </a:ext>
            </a:extLst>
          </p:cNvPr>
          <p:cNvPicPr>
            <a:picLocks noChangeAspect="1"/>
          </p:cNvPicPr>
          <p:nvPr/>
        </p:nvPicPr>
        <p:blipFill>
          <a:blip r:embed="rId2"/>
          <a:stretch>
            <a:fillRect/>
          </a:stretch>
        </p:blipFill>
        <p:spPr>
          <a:xfrm>
            <a:off x="265111" y="114300"/>
            <a:ext cx="8689391" cy="4941026"/>
          </a:xfrm>
          <a:prstGeom prst="rect">
            <a:avLst/>
          </a:prstGeom>
        </p:spPr>
      </p:pic>
    </p:spTree>
    <p:extLst>
      <p:ext uri="{BB962C8B-B14F-4D97-AF65-F5344CB8AC3E}">
        <p14:creationId xmlns:p14="http://schemas.microsoft.com/office/powerpoint/2010/main" val="302849291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CC5628-FED8-4C2A-AFD2-A43080E1864E}"/>
              </a:ext>
            </a:extLst>
          </p:cNvPr>
          <p:cNvPicPr>
            <a:picLocks noChangeAspect="1"/>
          </p:cNvPicPr>
          <p:nvPr/>
        </p:nvPicPr>
        <p:blipFill>
          <a:blip r:embed="rId2"/>
          <a:stretch>
            <a:fillRect/>
          </a:stretch>
        </p:blipFill>
        <p:spPr>
          <a:xfrm>
            <a:off x="418056" y="226286"/>
            <a:ext cx="8116182" cy="5377680"/>
          </a:xfrm>
          <a:prstGeom prst="rect">
            <a:avLst/>
          </a:prstGeom>
        </p:spPr>
      </p:pic>
    </p:spTree>
    <p:extLst>
      <p:ext uri="{BB962C8B-B14F-4D97-AF65-F5344CB8AC3E}">
        <p14:creationId xmlns:p14="http://schemas.microsoft.com/office/powerpoint/2010/main" val="11862312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E2CEEE-9A18-49A6-A909-1AD35B6E3C7D}"/>
              </a:ext>
            </a:extLst>
          </p:cNvPr>
          <p:cNvPicPr>
            <a:picLocks noChangeAspect="1"/>
          </p:cNvPicPr>
          <p:nvPr/>
        </p:nvPicPr>
        <p:blipFill>
          <a:blip r:embed="rId2"/>
          <a:stretch>
            <a:fillRect/>
          </a:stretch>
        </p:blipFill>
        <p:spPr>
          <a:xfrm>
            <a:off x="550181" y="305752"/>
            <a:ext cx="6272227" cy="5141459"/>
          </a:xfrm>
          <a:prstGeom prst="rect">
            <a:avLst/>
          </a:prstGeom>
        </p:spPr>
      </p:pic>
    </p:spTree>
    <p:extLst>
      <p:ext uri="{BB962C8B-B14F-4D97-AF65-F5344CB8AC3E}">
        <p14:creationId xmlns:p14="http://schemas.microsoft.com/office/powerpoint/2010/main" val="46651811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EBF3A7-D2EF-4F59-87D9-DAEEF1E4B75D}"/>
              </a:ext>
            </a:extLst>
          </p:cNvPr>
          <p:cNvSpPr txBox="1"/>
          <p:nvPr/>
        </p:nvSpPr>
        <p:spPr>
          <a:xfrm>
            <a:off x="731520" y="653143"/>
            <a:ext cx="5042406"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new API Controller</a:t>
            </a:r>
          </a:p>
        </p:txBody>
      </p:sp>
      <p:pic>
        <p:nvPicPr>
          <p:cNvPr id="3" name="Picture 2">
            <a:extLst>
              <a:ext uri="{FF2B5EF4-FFF2-40B4-BE49-F238E27FC236}">
                <a16:creationId xmlns:a16="http://schemas.microsoft.com/office/drawing/2014/main" id="{F6E60FF2-19F3-4DA7-871E-5035D316A914}"/>
              </a:ext>
            </a:extLst>
          </p:cNvPr>
          <p:cNvPicPr>
            <a:picLocks noChangeAspect="1"/>
          </p:cNvPicPr>
          <p:nvPr/>
        </p:nvPicPr>
        <p:blipFill>
          <a:blip r:embed="rId2"/>
          <a:stretch>
            <a:fillRect/>
          </a:stretch>
        </p:blipFill>
        <p:spPr>
          <a:xfrm>
            <a:off x="1611129" y="1613263"/>
            <a:ext cx="6772275" cy="2057400"/>
          </a:xfrm>
          <a:prstGeom prst="rect">
            <a:avLst/>
          </a:prstGeom>
        </p:spPr>
      </p:pic>
    </p:spTree>
    <p:extLst>
      <p:ext uri="{BB962C8B-B14F-4D97-AF65-F5344CB8AC3E}">
        <p14:creationId xmlns:p14="http://schemas.microsoft.com/office/powerpoint/2010/main" val="83808003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B9CB18-2CA5-42B7-93D2-3CAB1BF3113F}"/>
              </a:ext>
            </a:extLst>
          </p:cNvPr>
          <p:cNvPicPr>
            <a:picLocks noChangeAspect="1"/>
          </p:cNvPicPr>
          <p:nvPr/>
        </p:nvPicPr>
        <p:blipFill>
          <a:blip r:embed="rId2"/>
          <a:stretch>
            <a:fillRect/>
          </a:stretch>
        </p:blipFill>
        <p:spPr>
          <a:xfrm>
            <a:off x="266745" y="387259"/>
            <a:ext cx="9275418" cy="3792855"/>
          </a:xfrm>
          <a:prstGeom prst="rect">
            <a:avLst/>
          </a:prstGeom>
        </p:spPr>
      </p:pic>
    </p:spTree>
    <p:extLst>
      <p:ext uri="{BB962C8B-B14F-4D97-AF65-F5344CB8AC3E}">
        <p14:creationId xmlns:p14="http://schemas.microsoft.com/office/powerpoint/2010/main" val="93125973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E953D5-A1C1-411E-B1C2-A1451066DD81}"/>
              </a:ext>
            </a:extLst>
          </p:cNvPr>
          <p:cNvPicPr>
            <a:picLocks noChangeAspect="1"/>
          </p:cNvPicPr>
          <p:nvPr/>
        </p:nvPicPr>
        <p:blipFill>
          <a:blip r:embed="rId2"/>
          <a:stretch>
            <a:fillRect/>
          </a:stretch>
        </p:blipFill>
        <p:spPr>
          <a:xfrm>
            <a:off x="317635" y="221660"/>
            <a:ext cx="8865027" cy="5225551"/>
          </a:xfrm>
          <a:prstGeom prst="rect">
            <a:avLst/>
          </a:prstGeom>
        </p:spPr>
      </p:pic>
    </p:spTree>
    <p:extLst>
      <p:ext uri="{BB962C8B-B14F-4D97-AF65-F5344CB8AC3E}">
        <p14:creationId xmlns:p14="http://schemas.microsoft.com/office/powerpoint/2010/main" val="7064969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46A4A1-BB94-40E2-8F7B-1D3407F387D9}"/>
              </a:ext>
            </a:extLst>
          </p:cNvPr>
          <p:cNvPicPr>
            <a:picLocks noChangeAspect="1"/>
          </p:cNvPicPr>
          <p:nvPr/>
        </p:nvPicPr>
        <p:blipFill rotWithShape="1">
          <a:blip r:embed="rId2"/>
          <a:srcRect l="-1393" t="23208"/>
          <a:stretch/>
        </p:blipFill>
        <p:spPr>
          <a:xfrm>
            <a:off x="182881" y="209007"/>
            <a:ext cx="8904902" cy="3944982"/>
          </a:xfrm>
          <a:prstGeom prst="rect">
            <a:avLst/>
          </a:prstGeom>
        </p:spPr>
      </p:pic>
      <p:sp>
        <p:nvSpPr>
          <p:cNvPr id="3" name="Rectangle 2">
            <a:extLst>
              <a:ext uri="{FF2B5EF4-FFF2-40B4-BE49-F238E27FC236}">
                <a16:creationId xmlns:a16="http://schemas.microsoft.com/office/drawing/2014/main" id="{31C0BEE0-8BEC-41B1-8401-256AFAD120CF}"/>
              </a:ext>
            </a:extLst>
          </p:cNvPr>
          <p:cNvSpPr/>
          <p:nvPr/>
        </p:nvSpPr>
        <p:spPr>
          <a:xfrm>
            <a:off x="705395" y="3995678"/>
            <a:ext cx="11194868" cy="2308324"/>
          </a:xfrm>
          <a:prstGeom prst="rect">
            <a:avLst/>
          </a:prstGeom>
        </p:spPr>
        <p:txBody>
          <a:bodyPr wrap="square">
            <a:spAutoFit/>
          </a:bodyPr>
          <a:lstStyle/>
          <a:p>
            <a:r>
              <a:rPr lang="en-US" dirty="0"/>
              <a:t>Here we use the method </a:t>
            </a:r>
            <a:r>
              <a:rPr lang="en-US" dirty="0" err="1"/>
              <a:t>GetOrCreate</a:t>
            </a:r>
            <a:r>
              <a:rPr lang="en-US" dirty="0"/>
              <a:t> that creates an entry in the server memory the first time we use it with a specific entry “</a:t>
            </a:r>
            <a:r>
              <a:rPr lang="en-US" dirty="0" err="1"/>
              <a:t>MyCacheKey</a:t>
            </a:r>
            <a:r>
              <a:rPr lang="en-US" dirty="0"/>
              <a:t>”, The operation result that needs to be cached is executed this time.</a:t>
            </a:r>
          </a:p>
          <a:p>
            <a:endParaRPr lang="en-US" dirty="0"/>
          </a:p>
          <a:p>
            <a:r>
              <a:rPr lang="en-US" dirty="0"/>
              <a:t>The second time the operation is called, method will check in the memory if an entry with the “</a:t>
            </a:r>
            <a:r>
              <a:rPr lang="en-US" dirty="0" err="1"/>
              <a:t>MyCacheKey</a:t>
            </a:r>
            <a:r>
              <a:rPr lang="en-US" dirty="0"/>
              <a:t>” exists, and will load it from memory. The operation that provides the result is not executed.</a:t>
            </a:r>
          </a:p>
          <a:p>
            <a:endParaRPr lang="en-US" dirty="0"/>
          </a:p>
          <a:p>
            <a:r>
              <a:rPr lang="en-US" dirty="0"/>
              <a:t>For the cache </a:t>
            </a:r>
            <a:r>
              <a:rPr lang="en-US" dirty="0" err="1"/>
              <a:t>expiracy</a:t>
            </a:r>
            <a:r>
              <a:rPr lang="en-US" dirty="0"/>
              <a:t> we have </a:t>
            </a:r>
            <a:r>
              <a:rPr lang="en-US" dirty="0" err="1"/>
              <a:t>AbsoluteExpirationRelativeToNow</a:t>
            </a:r>
            <a:r>
              <a:rPr lang="en-US" dirty="0"/>
              <a:t> option because the cache will expire after a precise time. By this way you will ensure your data will be up to date after a certain moment.</a:t>
            </a:r>
            <a:endParaRPr lang="en-IN" dirty="0"/>
          </a:p>
        </p:txBody>
      </p:sp>
    </p:spTree>
    <p:extLst>
      <p:ext uri="{BB962C8B-B14F-4D97-AF65-F5344CB8AC3E}">
        <p14:creationId xmlns:p14="http://schemas.microsoft.com/office/powerpoint/2010/main" val="72068978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75207F-C448-4BFB-88A8-B56DE40EA86F}"/>
              </a:ext>
            </a:extLst>
          </p:cNvPr>
          <p:cNvPicPr>
            <a:picLocks noChangeAspect="1"/>
          </p:cNvPicPr>
          <p:nvPr/>
        </p:nvPicPr>
        <p:blipFill>
          <a:blip r:embed="rId2"/>
          <a:stretch>
            <a:fillRect/>
          </a:stretch>
        </p:blipFill>
        <p:spPr>
          <a:xfrm>
            <a:off x="388529" y="229552"/>
            <a:ext cx="9931936" cy="3199448"/>
          </a:xfrm>
          <a:prstGeom prst="rect">
            <a:avLst/>
          </a:prstGeom>
        </p:spPr>
      </p:pic>
      <p:sp>
        <p:nvSpPr>
          <p:cNvPr id="3" name="Rectangle 2">
            <a:extLst>
              <a:ext uri="{FF2B5EF4-FFF2-40B4-BE49-F238E27FC236}">
                <a16:creationId xmlns:a16="http://schemas.microsoft.com/office/drawing/2014/main" id="{91147549-C5B3-4F83-81B5-8057242A0BF3}"/>
              </a:ext>
            </a:extLst>
          </p:cNvPr>
          <p:cNvSpPr/>
          <p:nvPr/>
        </p:nvSpPr>
        <p:spPr>
          <a:xfrm>
            <a:off x="388529" y="3489127"/>
            <a:ext cx="10923905" cy="1754326"/>
          </a:xfrm>
          <a:prstGeom prst="rect">
            <a:avLst/>
          </a:prstGeom>
        </p:spPr>
        <p:txBody>
          <a:bodyPr wrap="square">
            <a:spAutoFit/>
          </a:bodyPr>
          <a:lstStyle/>
          <a:p>
            <a:r>
              <a:rPr lang="en-US" dirty="0"/>
              <a:t>This case represents a cache stored on the server or / and on the client browser.</a:t>
            </a:r>
          </a:p>
          <a:p>
            <a:endParaRPr lang="en-US" dirty="0"/>
          </a:p>
          <a:p>
            <a:r>
              <a:rPr lang="en-US" dirty="0"/>
              <a:t>Duration that indicates the time of </a:t>
            </a:r>
            <a:r>
              <a:rPr lang="en-US" dirty="0" err="1"/>
              <a:t>expiracy</a:t>
            </a:r>
            <a:r>
              <a:rPr lang="en-US" dirty="0"/>
              <a:t> in seconds</a:t>
            </a:r>
          </a:p>
          <a:p>
            <a:endParaRPr lang="en-US" dirty="0"/>
          </a:p>
          <a:p>
            <a:r>
              <a:rPr lang="en-US" dirty="0"/>
              <a:t>Location allow to choose where to cache your response (Any for client + browser, Client for the browser only, None to avoid any caching)</a:t>
            </a:r>
            <a:endParaRPr lang="en-IN" dirty="0"/>
          </a:p>
        </p:txBody>
      </p:sp>
      <p:sp>
        <p:nvSpPr>
          <p:cNvPr id="4" name="Rectangle 3">
            <a:extLst>
              <a:ext uri="{FF2B5EF4-FFF2-40B4-BE49-F238E27FC236}">
                <a16:creationId xmlns:a16="http://schemas.microsoft.com/office/drawing/2014/main" id="{7325DFB8-04ED-4EAF-B31A-065EB5303997}"/>
              </a:ext>
            </a:extLst>
          </p:cNvPr>
          <p:cNvSpPr/>
          <p:nvPr/>
        </p:nvSpPr>
        <p:spPr>
          <a:xfrm>
            <a:off x="388529" y="5535527"/>
            <a:ext cx="10192385" cy="369332"/>
          </a:xfrm>
          <a:prstGeom prst="rect">
            <a:avLst/>
          </a:prstGeom>
        </p:spPr>
        <p:txBody>
          <a:bodyPr wrap="square">
            <a:spAutoFit/>
          </a:bodyPr>
          <a:lstStyle/>
          <a:p>
            <a:r>
              <a:rPr lang="en-US" dirty="0">
                <a:solidFill>
                  <a:srgbClr val="404040"/>
                </a:solidFill>
                <a:latin typeface="Open Sans"/>
              </a:rPr>
              <a:t>In the code sample above, I cache my action for 1 minute on the client and the server.</a:t>
            </a:r>
            <a:endParaRPr lang="en-IN" dirty="0"/>
          </a:p>
        </p:txBody>
      </p:sp>
    </p:spTree>
    <p:extLst>
      <p:ext uri="{BB962C8B-B14F-4D97-AF65-F5344CB8AC3E}">
        <p14:creationId xmlns:p14="http://schemas.microsoft.com/office/powerpoint/2010/main" val="180646562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DC8603-54CB-4B9A-B385-CDBF02B78D81}"/>
              </a:ext>
            </a:extLst>
          </p:cNvPr>
          <p:cNvPicPr>
            <a:picLocks noChangeAspect="1"/>
          </p:cNvPicPr>
          <p:nvPr/>
        </p:nvPicPr>
        <p:blipFill>
          <a:blip r:embed="rId2"/>
          <a:stretch>
            <a:fillRect/>
          </a:stretch>
        </p:blipFill>
        <p:spPr>
          <a:xfrm>
            <a:off x="189864" y="390525"/>
            <a:ext cx="9280901" cy="5043624"/>
          </a:xfrm>
          <a:prstGeom prst="rect">
            <a:avLst/>
          </a:prstGeom>
        </p:spPr>
      </p:pic>
    </p:spTree>
    <p:extLst>
      <p:ext uri="{BB962C8B-B14F-4D97-AF65-F5344CB8AC3E}">
        <p14:creationId xmlns:p14="http://schemas.microsoft.com/office/powerpoint/2010/main" val="310346740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E1D620-87C2-4B6F-A4C4-8EE2C9E8E1C4}"/>
              </a:ext>
            </a:extLst>
          </p:cNvPr>
          <p:cNvPicPr>
            <a:picLocks noChangeAspect="1"/>
          </p:cNvPicPr>
          <p:nvPr/>
        </p:nvPicPr>
        <p:blipFill>
          <a:blip r:embed="rId2"/>
          <a:stretch>
            <a:fillRect/>
          </a:stretch>
        </p:blipFill>
        <p:spPr>
          <a:xfrm>
            <a:off x="317907" y="107905"/>
            <a:ext cx="8496300" cy="4238625"/>
          </a:xfrm>
          <a:prstGeom prst="rect">
            <a:avLst/>
          </a:prstGeom>
        </p:spPr>
      </p:pic>
      <p:pic>
        <p:nvPicPr>
          <p:cNvPr id="3" name="Picture 2">
            <a:extLst>
              <a:ext uri="{FF2B5EF4-FFF2-40B4-BE49-F238E27FC236}">
                <a16:creationId xmlns:a16="http://schemas.microsoft.com/office/drawing/2014/main" id="{08E4B1E1-1094-41D3-B59D-6FFFAA650F3D}"/>
              </a:ext>
            </a:extLst>
          </p:cNvPr>
          <p:cNvPicPr>
            <a:picLocks noChangeAspect="1"/>
          </p:cNvPicPr>
          <p:nvPr/>
        </p:nvPicPr>
        <p:blipFill>
          <a:blip r:embed="rId3"/>
          <a:stretch>
            <a:fillRect/>
          </a:stretch>
        </p:blipFill>
        <p:spPr>
          <a:xfrm>
            <a:off x="2837951" y="3762375"/>
            <a:ext cx="8420100" cy="3095625"/>
          </a:xfrm>
          <a:prstGeom prst="rect">
            <a:avLst/>
          </a:prstGeom>
        </p:spPr>
      </p:pic>
    </p:spTree>
    <p:extLst>
      <p:ext uri="{BB962C8B-B14F-4D97-AF65-F5344CB8AC3E}">
        <p14:creationId xmlns:p14="http://schemas.microsoft.com/office/powerpoint/2010/main" val="184688087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BFF41-1C74-469B-8C25-B492785E68C7}"/>
              </a:ext>
            </a:extLst>
          </p:cNvPr>
          <p:cNvPicPr>
            <a:picLocks noChangeAspect="1"/>
          </p:cNvPicPr>
          <p:nvPr/>
        </p:nvPicPr>
        <p:blipFill>
          <a:blip r:embed="rId2"/>
          <a:stretch>
            <a:fillRect/>
          </a:stretch>
        </p:blipFill>
        <p:spPr>
          <a:xfrm>
            <a:off x="1527583" y="758462"/>
            <a:ext cx="6991350" cy="4400550"/>
          </a:xfrm>
          <a:prstGeom prst="rect">
            <a:avLst/>
          </a:prstGeom>
        </p:spPr>
      </p:pic>
    </p:spTree>
    <p:extLst>
      <p:ext uri="{BB962C8B-B14F-4D97-AF65-F5344CB8AC3E}">
        <p14:creationId xmlns:p14="http://schemas.microsoft.com/office/powerpoint/2010/main" val="389973152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D749BF-D8A5-4326-A703-319D629D0DF2}"/>
              </a:ext>
            </a:extLst>
          </p:cNvPr>
          <p:cNvPicPr>
            <a:picLocks noChangeAspect="1"/>
          </p:cNvPicPr>
          <p:nvPr/>
        </p:nvPicPr>
        <p:blipFill>
          <a:blip r:embed="rId2"/>
          <a:stretch>
            <a:fillRect/>
          </a:stretch>
        </p:blipFill>
        <p:spPr>
          <a:xfrm>
            <a:off x="404721" y="417195"/>
            <a:ext cx="8401050" cy="3829050"/>
          </a:xfrm>
          <a:prstGeom prst="rect">
            <a:avLst/>
          </a:prstGeom>
        </p:spPr>
      </p:pic>
      <p:pic>
        <p:nvPicPr>
          <p:cNvPr id="3" name="Picture 2">
            <a:extLst>
              <a:ext uri="{FF2B5EF4-FFF2-40B4-BE49-F238E27FC236}">
                <a16:creationId xmlns:a16="http://schemas.microsoft.com/office/drawing/2014/main" id="{9EE291B8-699A-4191-915C-8BDBCDD23DB8}"/>
              </a:ext>
            </a:extLst>
          </p:cNvPr>
          <p:cNvPicPr>
            <a:picLocks noChangeAspect="1"/>
          </p:cNvPicPr>
          <p:nvPr/>
        </p:nvPicPr>
        <p:blipFill>
          <a:blip r:embed="rId3"/>
          <a:stretch>
            <a:fillRect/>
          </a:stretch>
        </p:blipFill>
        <p:spPr>
          <a:xfrm>
            <a:off x="2384152" y="3798978"/>
            <a:ext cx="8543925" cy="3152775"/>
          </a:xfrm>
          <a:prstGeom prst="rect">
            <a:avLst/>
          </a:prstGeom>
        </p:spPr>
      </p:pic>
    </p:spTree>
    <p:extLst>
      <p:ext uri="{BB962C8B-B14F-4D97-AF65-F5344CB8AC3E}">
        <p14:creationId xmlns:p14="http://schemas.microsoft.com/office/powerpoint/2010/main" val="51556617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D2FD8F-0F7C-4FD2-9619-F182CDFAE4E1}"/>
              </a:ext>
            </a:extLst>
          </p:cNvPr>
          <p:cNvSpPr txBox="1"/>
          <p:nvPr/>
        </p:nvSpPr>
        <p:spPr>
          <a:xfrm>
            <a:off x="862149" y="352698"/>
            <a:ext cx="10945497"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I want to Introduce Repository in this Sample</a:t>
            </a:r>
          </a:p>
        </p:txBody>
      </p:sp>
    </p:spTree>
    <p:extLst>
      <p:ext uri="{BB962C8B-B14F-4D97-AF65-F5344CB8AC3E}">
        <p14:creationId xmlns:p14="http://schemas.microsoft.com/office/powerpoint/2010/main" val="30427701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1C5CE7-200C-4515-83A3-303704BEC3FE}"/>
              </a:ext>
            </a:extLst>
          </p:cNvPr>
          <p:cNvPicPr>
            <a:picLocks noChangeAspect="1"/>
          </p:cNvPicPr>
          <p:nvPr/>
        </p:nvPicPr>
        <p:blipFill>
          <a:blip r:embed="rId2"/>
          <a:stretch>
            <a:fillRect/>
          </a:stretch>
        </p:blipFill>
        <p:spPr>
          <a:xfrm>
            <a:off x="437105" y="225198"/>
            <a:ext cx="6439763" cy="6371545"/>
          </a:xfrm>
          <a:prstGeom prst="rect">
            <a:avLst/>
          </a:prstGeom>
        </p:spPr>
      </p:pic>
    </p:spTree>
    <p:extLst>
      <p:ext uri="{BB962C8B-B14F-4D97-AF65-F5344CB8AC3E}">
        <p14:creationId xmlns:p14="http://schemas.microsoft.com/office/powerpoint/2010/main" val="266400888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1DEFE0-5AAD-40AB-9DA9-74850B8B1189}"/>
              </a:ext>
            </a:extLst>
          </p:cNvPr>
          <p:cNvPicPr>
            <a:picLocks noChangeAspect="1"/>
          </p:cNvPicPr>
          <p:nvPr/>
        </p:nvPicPr>
        <p:blipFill>
          <a:blip r:embed="rId2"/>
          <a:stretch>
            <a:fillRect/>
          </a:stretch>
        </p:blipFill>
        <p:spPr>
          <a:xfrm>
            <a:off x="257554" y="244655"/>
            <a:ext cx="5836858" cy="3047183"/>
          </a:xfrm>
          <a:prstGeom prst="rect">
            <a:avLst/>
          </a:prstGeom>
        </p:spPr>
      </p:pic>
      <p:pic>
        <p:nvPicPr>
          <p:cNvPr id="3" name="Picture 2">
            <a:extLst>
              <a:ext uri="{FF2B5EF4-FFF2-40B4-BE49-F238E27FC236}">
                <a16:creationId xmlns:a16="http://schemas.microsoft.com/office/drawing/2014/main" id="{670B7740-20C4-4165-B4FC-7AC4D8C82D2B}"/>
              </a:ext>
            </a:extLst>
          </p:cNvPr>
          <p:cNvPicPr>
            <a:picLocks noChangeAspect="1"/>
          </p:cNvPicPr>
          <p:nvPr/>
        </p:nvPicPr>
        <p:blipFill>
          <a:blip r:embed="rId3"/>
          <a:stretch>
            <a:fillRect/>
          </a:stretch>
        </p:blipFill>
        <p:spPr>
          <a:xfrm>
            <a:off x="4533944" y="3050180"/>
            <a:ext cx="5197884" cy="3362549"/>
          </a:xfrm>
          <a:prstGeom prst="rect">
            <a:avLst/>
          </a:prstGeom>
        </p:spPr>
      </p:pic>
    </p:spTree>
    <p:extLst>
      <p:ext uri="{BB962C8B-B14F-4D97-AF65-F5344CB8AC3E}">
        <p14:creationId xmlns:p14="http://schemas.microsoft.com/office/powerpoint/2010/main" val="166844990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5A5CD0-136A-481A-B5C5-B9991D6C8B52}"/>
              </a:ext>
            </a:extLst>
          </p:cNvPr>
          <p:cNvPicPr>
            <a:picLocks noChangeAspect="1"/>
          </p:cNvPicPr>
          <p:nvPr/>
        </p:nvPicPr>
        <p:blipFill>
          <a:blip r:embed="rId2"/>
          <a:stretch>
            <a:fillRect/>
          </a:stretch>
        </p:blipFill>
        <p:spPr>
          <a:xfrm>
            <a:off x="347163" y="190771"/>
            <a:ext cx="8748328" cy="6379845"/>
          </a:xfrm>
          <a:prstGeom prst="rect">
            <a:avLst/>
          </a:prstGeom>
        </p:spPr>
      </p:pic>
    </p:spTree>
    <p:extLst>
      <p:ext uri="{BB962C8B-B14F-4D97-AF65-F5344CB8AC3E}">
        <p14:creationId xmlns:p14="http://schemas.microsoft.com/office/powerpoint/2010/main" val="287237730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6E939A-C33E-4C13-B72C-F9A3E54B5EB5}"/>
              </a:ext>
            </a:extLst>
          </p:cNvPr>
          <p:cNvPicPr>
            <a:picLocks noChangeAspect="1"/>
          </p:cNvPicPr>
          <p:nvPr/>
        </p:nvPicPr>
        <p:blipFill rotWithShape="1">
          <a:blip r:embed="rId2"/>
          <a:srcRect l="7423" t="10857" r="44462" b="23238"/>
          <a:stretch/>
        </p:blipFill>
        <p:spPr>
          <a:xfrm>
            <a:off x="117566" y="169816"/>
            <a:ext cx="8347165" cy="6860141"/>
          </a:xfrm>
          <a:prstGeom prst="rect">
            <a:avLst/>
          </a:prstGeom>
        </p:spPr>
      </p:pic>
    </p:spTree>
    <p:extLst>
      <p:ext uri="{BB962C8B-B14F-4D97-AF65-F5344CB8AC3E}">
        <p14:creationId xmlns:p14="http://schemas.microsoft.com/office/powerpoint/2010/main" val="29086278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CB877A-F90A-400C-A5EB-FAFE3E3F897B}"/>
              </a:ext>
            </a:extLst>
          </p:cNvPr>
          <p:cNvPicPr>
            <a:picLocks noChangeAspect="1"/>
          </p:cNvPicPr>
          <p:nvPr/>
        </p:nvPicPr>
        <p:blipFill>
          <a:blip r:embed="rId2"/>
          <a:stretch>
            <a:fillRect/>
          </a:stretch>
        </p:blipFill>
        <p:spPr>
          <a:xfrm>
            <a:off x="611957" y="264387"/>
            <a:ext cx="6161810" cy="5091384"/>
          </a:xfrm>
          <a:prstGeom prst="rect">
            <a:avLst/>
          </a:prstGeom>
        </p:spPr>
      </p:pic>
    </p:spTree>
    <p:extLst>
      <p:ext uri="{BB962C8B-B14F-4D97-AF65-F5344CB8AC3E}">
        <p14:creationId xmlns:p14="http://schemas.microsoft.com/office/powerpoint/2010/main" val="249157536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897F42-7353-43E9-9CF3-892A940AF855}"/>
              </a:ext>
            </a:extLst>
          </p:cNvPr>
          <p:cNvPicPr>
            <a:picLocks noChangeAspect="1"/>
          </p:cNvPicPr>
          <p:nvPr/>
        </p:nvPicPr>
        <p:blipFill>
          <a:blip r:embed="rId2"/>
          <a:stretch>
            <a:fillRect/>
          </a:stretch>
        </p:blipFill>
        <p:spPr>
          <a:xfrm>
            <a:off x="236537" y="333238"/>
            <a:ext cx="7264795" cy="3272111"/>
          </a:xfrm>
          <a:prstGeom prst="rect">
            <a:avLst/>
          </a:prstGeom>
        </p:spPr>
      </p:pic>
      <p:pic>
        <p:nvPicPr>
          <p:cNvPr id="3" name="Picture 2">
            <a:extLst>
              <a:ext uri="{FF2B5EF4-FFF2-40B4-BE49-F238E27FC236}">
                <a16:creationId xmlns:a16="http://schemas.microsoft.com/office/drawing/2014/main" id="{8244CDAE-16FF-4965-A93A-12D9A6FAC1D7}"/>
              </a:ext>
            </a:extLst>
          </p:cNvPr>
          <p:cNvPicPr>
            <a:picLocks noChangeAspect="1"/>
          </p:cNvPicPr>
          <p:nvPr/>
        </p:nvPicPr>
        <p:blipFill>
          <a:blip r:embed="rId3"/>
          <a:stretch>
            <a:fillRect/>
          </a:stretch>
        </p:blipFill>
        <p:spPr>
          <a:xfrm>
            <a:off x="6531746" y="2367235"/>
            <a:ext cx="5238750" cy="4333875"/>
          </a:xfrm>
          <a:prstGeom prst="rect">
            <a:avLst/>
          </a:prstGeom>
        </p:spPr>
      </p:pic>
    </p:spTree>
    <p:extLst>
      <p:ext uri="{BB962C8B-B14F-4D97-AF65-F5344CB8AC3E}">
        <p14:creationId xmlns:p14="http://schemas.microsoft.com/office/powerpoint/2010/main" val="199434104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3A81F4-2FFD-49C5-8DE4-172E382E293D}"/>
              </a:ext>
            </a:extLst>
          </p:cNvPr>
          <p:cNvPicPr>
            <a:picLocks noChangeAspect="1"/>
          </p:cNvPicPr>
          <p:nvPr/>
        </p:nvPicPr>
        <p:blipFill>
          <a:blip r:embed="rId2"/>
          <a:stretch>
            <a:fillRect/>
          </a:stretch>
        </p:blipFill>
        <p:spPr>
          <a:xfrm>
            <a:off x="404176" y="269421"/>
            <a:ext cx="10330815" cy="4080510"/>
          </a:xfrm>
          <a:prstGeom prst="rect">
            <a:avLst/>
          </a:prstGeom>
        </p:spPr>
      </p:pic>
    </p:spTree>
    <p:extLst>
      <p:ext uri="{BB962C8B-B14F-4D97-AF65-F5344CB8AC3E}">
        <p14:creationId xmlns:p14="http://schemas.microsoft.com/office/powerpoint/2010/main" val="268916921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6093B0-4845-4DE7-A781-FCBA85B1B268}"/>
              </a:ext>
            </a:extLst>
          </p:cNvPr>
          <p:cNvPicPr>
            <a:picLocks noChangeAspect="1"/>
          </p:cNvPicPr>
          <p:nvPr/>
        </p:nvPicPr>
        <p:blipFill>
          <a:blip r:embed="rId2"/>
          <a:stretch>
            <a:fillRect/>
          </a:stretch>
        </p:blipFill>
        <p:spPr>
          <a:xfrm>
            <a:off x="417512" y="209141"/>
            <a:ext cx="5912204" cy="4127728"/>
          </a:xfrm>
          <a:prstGeom prst="rect">
            <a:avLst/>
          </a:prstGeom>
        </p:spPr>
      </p:pic>
    </p:spTree>
    <p:extLst>
      <p:ext uri="{BB962C8B-B14F-4D97-AF65-F5344CB8AC3E}">
        <p14:creationId xmlns:p14="http://schemas.microsoft.com/office/powerpoint/2010/main" val="206886436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E3CB3-24D0-451F-8D4D-BB3032FCC13B}"/>
              </a:ext>
            </a:extLst>
          </p:cNvPr>
          <p:cNvPicPr>
            <a:picLocks noChangeAspect="1"/>
          </p:cNvPicPr>
          <p:nvPr/>
        </p:nvPicPr>
        <p:blipFill>
          <a:blip r:embed="rId2"/>
          <a:stretch>
            <a:fillRect/>
          </a:stretch>
        </p:blipFill>
        <p:spPr>
          <a:xfrm>
            <a:off x="340222" y="171177"/>
            <a:ext cx="7657961" cy="6308000"/>
          </a:xfrm>
          <a:prstGeom prst="rect">
            <a:avLst/>
          </a:prstGeom>
        </p:spPr>
      </p:pic>
    </p:spTree>
    <p:extLst>
      <p:ext uri="{BB962C8B-B14F-4D97-AF65-F5344CB8AC3E}">
        <p14:creationId xmlns:p14="http://schemas.microsoft.com/office/powerpoint/2010/main" val="169312677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B56CED-BAD5-423D-B687-25A854FE7839}"/>
              </a:ext>
            </a:extLst>
          </p:cNvPr>
          <p:cNvPicPr>
            <a:picLocks noChangeAspect="1"/>
          </p:cNvPicPr>
          <p:nvPr/>
        </p:nvPicPr>
        <p:blipFill>
          <a:blip r:embed="rId2"/>
          <a:stretch>
            <a:fillRect/>
          </a:stretch>
        </p:blipFill>
        <p:spPr>
          <a:xfrm>
            <a:off x="507592" y="368072"/>
            <a:ext cx="7829550" cy="1419225"/>
          </a:xfrm>
          <a:prstGeom prst="rect">
            <a:avLst/>
          </a:prstGeom>
        </p:spPr>
      </p:pic>
      <p:pic>
        <p:nvPicPr>
          <p:cNvPr id="3" name="Picture 2">
            <a:extLst>
              <a:ext uri="{FF2B5EF4-FFF2-40B4-BE49-F238E27FC236}">
                <a16:creationId xmlns:a16="http://schemas.microsoft.com/office/drawing/2014/main" id="{3AECFD66-0A4D-4EAA-9165-5A140AFFA0D8}"/>
              </a:ext>
            </a:extLst>
          </p:cNvPr>
          <p:cNvPicPr>
            <a:picLocks noChangeAspect="1"/>
          </p:cNvPicPr>
          <p:nvPr/>
        </p:nvPicPr>
        <p:blipFill>
          <a:blip r:embed="rId3"/>
          <a:stretch>
            <a:fillRect/>
          </a:stretch>
        </p:blipFill>
        <p:spPr>
          <a:xfrm>
            <a:off x="2616562" y="2738437"/>
            <a:ext cx="7896225" cy="1381125"/>
          </a:xfrm>
          <a:prstGeom prst="rect">
            <a:avLst/>
          </a:prstGeom>
        </p:spPr>
      </p:pic>
    </p:spTree>
    <p:extLst>
      <p:ext uri="{BB962C8B-B14F-4D97-AF65-F5344CB8AC3E}">
        <p14:creationId xmlns:p14="http://schemas.microsoft.com/office/powerpoint/2010/main" val="136760664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55FF85-50D7-477D-A6A7-88BA828D0A97}"/>
              </a:ext>
            </a:extLst>
          </p:cNvPr>
          <p:cNvSpPr txBox="1"/>
          <p:nvPr/>
        </p:nvSpPr>
        <p:spPr>
          <a:xfrm>
            <a:off x="901337" y="627017"/>
            <a:ext cx="5726248"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handle Exception</a:t>
            </a:r>
          </a:p>
        </p:txBody>
      </p:sp>
    </p:spTree>
    <p:extLst>
      <p:ext uri="{BB962C8B-B14F-4D97-AF65-F5344CB8AC3E}">
        <p14:creationId xmlns:p14="http://schemas.microsoft.com/office/powerpoint/2010/main" val="9199486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1B3FD3-1BEE-441B-8D71-0F0E6F425CE1}"/>
              </a:ext>
            </a:extLst>
          </p:cNvPr>
          <p:cNvPicPr>
            <a:picLocks noChangeAspect="1"/>
          </p:cNvPicPr>
          <p:nvPr/>
        </p:nvPicPr>
        <p:blipFill>
          <a:blip r:embed="rId2"/>
          <a:stretch>
            <a:fillRect/>
          </a:stretch>
        </p:blipFill>
        <p:spPr>
          <a:xfrm>
            <a:off x="245925" y="271599"/>
            <a:ext cx="10021835" cy="5502184"/>
          </a:xfrm>
          <a:prstGeom prst="rect">
            <a:avLst/>
          </a:prstGeom>
        </p:spPr>
      </p:pic>
    </p:spTree>
    <p:extLst>
      <p:ext uri="{BB962C8B-B14F-4D97-AF65-F5344CB8AC3E}">
        <p14:creationId xmlns:p14="http://schemas.microsoft.com/office/powerpoint/2010/main" val="387729476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721F94-5FEA-4938-B931-944D8346D14E}"/>
              </a:ext>
            </a:extLst>
          </p:cNvPr>
          <p:cNvPicPr>
            <a:picLocks noChangeAspect="1"/>
          </p:cNvPicPr>
          <p:nvPr/>
        </p:nvPicPr>
        <p:blipFill>
          <a:blip r:embed="rId2"/>
          <a:stretch>
            <a:fillRect/>
          </a:stretch>
        </p:blipFill>
        <p:spPr>
          <a:xfrm>
            <a:off x="501875" y="2413499"/>
            <a:ext cx="8493449" cy="2857364"/>
          </a:xfrm>
          <a:prstGeom prst="rect">
            <a:avLst/>
          </a:prstGeom>
        </p:spPr>
      </p:pic>
      <p:sp>
        <p:nvSpPr>
          <p:cNvPr id="4" name="TextBox 3">
            <a:extLst>
              <a:ext uri="{FF2B5EF4-FFF2-40B4-BE49-F238E27FC236}">
                <a16:creationId xmlns:a16="http://schemas.microsoft.com/office/drawing/2014/main" id="{BAB0DD77-9F37-4845-B4E6-A6AAD38D96D3}"/>
              </a:ext>
            </a:extLst>
          </p:cNvPr>
          <p:cNvSpPr txBox="1"/>
          <p:nvPr/>
        </p:nvSpPr>
        <p:spPr>
          <a:xfrm>
            <a:off x="1005840" y="653143"/>
            <a:ext cx="7279237"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new folder and 3 new classes</a:t>
            </a:r>
          </a:p>
        </p:txBody>
      </p:sp>
    </p:spTree>
    <p:extLst>
      <p:ext uri="{BB962C8B-B14F-4D97-AF65-F5344CB8AC3E}">
        <p14:creationId xmlns:p14="http://schemas.microsoft.com/office/powerpoint/2010/main" val="222142103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AA9807-82D4-4B1D-8871-41D2C4B62128}"/>
              </a:ext>
            </a:extLst>
          </p:cNvPr>
          <p:cNvSpPr/>
          <p:nvPr/>
        </p:nvSpPr>
        <p:spPr>
          <a:xfrm>
            <a:off x="631372" y="670786"/>
            <a:ext cx="10955382" cy="2677656"/>
          </a:xfrm>
          <a:prstGeom prst="rect">
            <a:avLst/>
          </a:prstGeom>
        </p:spPr>
        <p:txBody>
          <a:bodyPr wrap="square">
            <a:spAutoFit/>
          </a:bodyPr>
          <a:lstStyle/>
          <a:p>
            <a:r>
              <a:rPr lang="en-US" sz="2400" dirty="0">
                <a:solidFill>
                  <a:srgbClr val="404040"/>
                </a:solidFill>
                <a:latin typeface="Montserrat" panose="02000505000000020004" pitchFamily="2" charset="0"/>
              </a:rPr>
              <a:t>There are 2 cases :</a:t>
            </a:r>
          </a:p>
          <a:p>
            <a:endParaRPr lang="en-US" sz="2400" dirty="0">
              <a:solidFill>
                <a:srgbClr val="404040"/>
              </a:solidFill>
              <a:latin typeface="Montserrat" panose="02000505000000020004" pitchFamily="2" charset="0"/>
            </a:endParaRPr>
          </a:p>
          <a:p>
            <a:r>
              <a:rPr lang="en-US" sz="2400" dirty="0">
                <a:solidFill>
                  <a:srgbClr val="404040"/>
                </a:solidFill>
                <a:latin typeface="Open Sans"/>
              </a:rPr>
              <a:t>First case: it’s a custom error that we know what to do with and what to send to the client </a:t>
            </a:r>
            <a:r>
              <a:rPr lang="en-US" sz="2400" b="1" dirty="0" err="1">
                <a:solidFill>
                  <a:srgbClr val="404040"/>
                </a:solidFill>
                <a:latin typeface="Open Sans"/>
              </a:rPr>
              <a:t>BaseCustomException</a:t>
            </a:r>
            <a:endParaRPr lang="en-US" sz="2400" b="1" dirty="0">
              <a:solidFill>
                <a:srgbClr val="404040"/>
              </a:solidFill>
              <a:latin typeface="Open Sans"/>
            </a:endParaRPr>
          </a:p>
          <a:p>
            <a:endParaRPr lang="en-US" sz="2400" dirty="0">
              <a:solidFill>
                <a:srgbClr val="404040"/>
              </a:solidFill>
              <a:latin typeface="Open Sans"/>
            </a:endParaRPr>
          </a:p>
          <a:p>
            <a:r>
              <a:rPr lang="en-US" sz="2400" dirty="0">
                <a:solidFill>
                  <a:srgbClr val="404040"/>
                </a:solidFill>
                <a:latin typeface="Open Sans"/>
              </a:rPr>
              <a:t>Second case: it’s an unmanaged error that we don’t know what to do with, we will send a generic error message to the client.</a:t>
            </a:r>
            <a:endParaRPr lang="en-US" sz="2400" b="0" i="0" dirty="0">
              <a:solidFill>
                <a:srgbClr val="404040"/>
              </a:solidFill>
              <a:effectLst/>
              <a:latin typeface="Open Sans"/>
            </a:endParaRPr>
          </a:p>
        </p:txBody>
      </p:sp>
    </p:spTree>
    <p:extLst>
      <p:ext uri="{BB962C8B-B14F-4D97-AF65-F5344CB8AC3E}">
        <p14:creationId xmlns:p14="http://schemas.microsoft.com/office/powerpoint/2010/main" val="364955929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3EBE79-2063-48D9-B9CA-BA7D3CCC8552}"/>
              </a:ext>
            </a:extLst>
          </p:cNvPr>
          <p:cNvPicPr>
            <a:picLocks noChangeAspect="1"/>
          </p:cNvPicPr>
          <p:nvPr/>
        </p:nvPicPr>
        <p:blipFill>
          <a:blip r:embed="rId2"/>
          <a:stretch>
            <a:fillRect/>
          </a:stretch>
        </p:blipFill>
        <p:spPr>
          <a:xfrm>
            <a:off x="398461" y="265611"/>
            <a:ext cx="9954513" cy="5116286"/>
          </a:xfrm>
          <a:prstGeom prst="rect">
            <a:avLst/>
          </a:prstGeom>
        </p:spPr>
      </p:pic>
    </p:spTree>
    <p:extLst>
      <p:ext uri="{BB962C8B-B14F-4D97-AF65-F5344CB8AC3E}">
        <p14:creationId xmlns:p14="http://schemas.microsoft.com/office/powerpoint/2010/main" val="335487993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7FF76B-5C6C-40D6-8551-DD68291887FB}"/>
              </a:ext>
            </a:extLst>
          </p:cNvPr>
          <p:cNvPicPr>
            <a:picLocks noChangeAspect="1"/>
          </p:cNvPicPr>
          <p:nvPr/>
        </p:nvPicPr>
        <p:blipFill>
          <a:blip r:embed="rId2"/>
          <a:stretch>
            <a:fillRect/>
          </a:stretch>
        </p:blipFill>
        <p:spPr>
          <a:xfrm>
            <a:off x="462279" y="1053463"/>
            <a:ext cx="7933383" cy="4027987"/>
          </a:xfrm>
          <a:prstGeom prst="rect">
            <a:avLst/>
          </a:prstGeom>
        </p:spPr>
      </p:pic>
    </p:spTree>
    <p:extLst>
      <p:ext uri="{BB962C8B-B14F-4D97-AF65-F5344CB8AC3E}">
        <p14:creationId xmlns:p14="http://schemas.microsoft.com/office/powerpoint/2010/main" val="165046294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0CA6ED-8041-4C97-AD02-0241F141316E}"/>
              </a:ext>
            </a:extLst>
          </p:cNvPr>
          <p:cNvPicPr>
            <a:picLocks noChangeAspect="1"/>
          </p:cNvPicPr>
          <p:nvPr/>
        </p:nvPicPr>
        <p:blipFill>
          <a:blip r:embed="rId2"/>
          <a:stretch>
            <a:fillRect/>
          </a:stretch>
        </p:blipFill>
        <p:spPr>
          <a:xfrm>
            <a:off x="173671" y="170225"/>
            <a:ext cx="11301263" cy="6060758"/>
          </a:xfrm>
          <a:prstGeom prst="rect">
            <a:avLst/>
          </a:prstGeom>
        </p:spPr>
      </p:pic>
    </p:spTree>
    <p:extLst>
      <p:ext uri="{BB962C8B-B14F-4D97-AF65-F5344CB8AC3E}">
        <p14:creationId xmlns:p14="http://schemas.microsoft.com/office/powerpoint/2010/main" val="303380322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A188FB-C25E-440A-B1DC-CD454FDC49BF}"/>
              </a:ext>
            </a:extLst>
          </p:cNvPr>
          <p:cNvPicPr>
            <a:picLocks noChangeAspect="1"/>
          </p:cNvPicPr>
          <p:nvPr/>
        </p:nvPicPr>
        <p:blipFill>
          <a:blip r:embed="rId2"/>
          <a:stretch>
            <a:fillRect/>
          </a:stretch>
        </p:blipFill>
        <p:spPr>
          <a:xfrm>
            <a:off x="305797" y="118245"/>
            <a:ext cx="9764594" cy="5119961"/>
          </a:xfrm>
          <a:prstGeom prst="rect">
            <a:avLst/>
          </a:prstGeom>
        </p:spPr>
      </p:pic>
    </p:spTree>
    <p:extLst>
      <p:ext uri="{BB962C8B-B14F-4D97-AF65-F5344CB8AC3E}">
        <p14:creationId xmlns:p14="http://schemas.microsoft.com/office/powerpoint/2010/main" val="54853142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3E3C0A-642A-4B9C-BA6F-1817325612FF}"/>
              </a:ext>
            </a:extLst>
          </p:cNvPr>
          <p:cNvPicPr>
            <a:picLocks noChangeAspect="1"/>
          </p:cNvPicPr>
          <p:nvPr/>
        </p:nvPicPr>
        <p:blipFill>
          <a:blip r:embed="rId2"/>
          <a:stretch>
            <a:fillRect/>
          </a:stretch>
        </p:blipFill>
        <p:spPr>
          <a:xfrm>
            <a:off x="519566" y="144780"/>
            <a:ext cx="8747732" cy="6530340"/>
          </a:xfrm>
          <a:prstGeom prst="rect">
            <a:avLst/>
          </a:prstGeom>
        </p:spPr>
      </p:pic>
    </p:spTree>
    <p:extLst>
      <p:ext uri="{BB962C8B-B14F-4D97-AF65-F5344CB8AC3E}">
        <p14:creationId xmlns:p14="http://schemas.microsoft.com/office/powerpoint/2010/main" val="165085361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2C5753-18A7-4DB1-AB72-1546F4F95766}"/>
              </a:ext>
            </a:extLst>
          </p:cNvPr>
          <p:cNvPicPr>
            <a:picLocks noChangeAspect="1"/>
          </p:cNvPicPr>
          <p:nvPr/>
        </p:nvPicPr>
        <p:blipFill>
          <a:blip r:embed="rId2"/>
          <a:stretch>
            <a:fillRect/>
          </a:stretch>
        </p:blipFill>
        <p:spPr>
          <a:xfrm>
            <a:off x="477927" y="230776"/>
            <a:ext cx="6257853" cy="5595257"/>
          </a:xfrm>
          <a:prstGeom prst="rect">
            <a:avLst/>
          </a:prstGeom>
        </p:spPr>
      </p:pic>
    </p:spTree>
    <p:extLst>
      <p:ext uri="{BB962C8B-B14F-4D97-AF65-F5344CB8AC3E}">
        <p14:creationId xmlns:p14="http://schemas.microsoft.com/office/powerpoint/2010/main" val="171076776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4A7B74-5F4B-4CA8-9197-28FA6241B8AE}"/>
              </a:ext>
            </a:extLst>
          </p:cNvPr>
          <p:cNvPicPr>
            <a:picLocks noChangeAspect="1"/>
          </p:cNvPicPr>
          <p:nvPr/>
        </p:nvPicPr>
        <p:blipFill>
          <a:blip r:embed="rId2"/>
          <a:stretch>
            <a:fillRect/>
          </a:stretch>
        </p:blipFill>
        <p:spPr>
          <a:xfrm>
            <a:off x="275589" y="151719"/>
            <a:ext cx="10752891" cy="5804944"/>
          </a:xfrm>
          <a:prstGeom prst="rect">
            <a:avLst/>
          </a:prstGeom>
        </p:spPr>
      </p:pic>
    </p:spTree>
    <p:extLst>
      <p:ext uri="{BB962C8B-B14F-4D97-AF65-F5344CB8AC3E}">
        <p14:creationId xmlns:p14="http://schemas.microsoft.com/office/powerpoint/2010/main" val="157945197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3143B5-4A19-4DF9-90A9-58CF364FAE85}"/>
              </a:ext>
            </a:extLst>
          </p:cNvPr>
          <p:cNvSpPr txBox="1"/>
          <p:nvPr/>
        </p:nvSpPr>
        <p:spPr>
          <a:xfrm>
            <a:off x="470263" y="136361"/>
            <a:ext cx="6808274"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Create simple controller like this</a:t>
            </a:r>
          </a:p>
        </p:txBody>
      </p:sp>
      <p:pic>
        <p:nvPicPr>
          <p:cNvPr id="4" name="Picture 3">
            <a:extLst>
              <a:ext uri="{FF2B5EF4-FFF2-40B4-BE49-F238E27FC236}">
                <a16:creationId xmlns:a16="http://schemas.microsoft.com/office/drawing/2014/main" id="{331A7B63-19DD-4C7E-A298-0873C2E3CC92}"/>
              </a:ext>
            </a:extLst>
          </p:cNvPr>
          <p:cNvPicPr>
            <a:picLocks noChangeAspect="1"/>
          </p:cNvPicPr>
          <p:nvPr/>
        </p:nvPicPr>
        <p:blipFill>
          <a:blip r:embed="rId2"/>
          <a:stretch>
            <a:fillRect/>
          </a:stretch>
        </p:blipFill>
        <p:spPr>
          <a:xfrm>
            <a:off x="470263" y="930592"/>
            <a:ext cx="10503248" cy="5791047"/>
          </a:xfrm>
          <a:prstGeom prst="rect">
            <a:avLst/>
          </a:prstGeom>
        </p:spPr>
      </p:pic>
      <p:pic>
        <p:nvPicPr>
          <p:cNvPr id="2" name="Picture 1">
            <a:extLst>
              <a:ext uri="{FF2B5EF4-FFF2-40B4-BE49-F238E27FC236}">
                <a16:creationId xmlns:a16="http://schemas.microsoft.com/office/drawing/2014/main" id="{811D5DEC-E21A-4DEE-868F-2DFE80465B7B}"/>
              </a:ext>
            </a:extLst>
          </p:cNvPr>
          <p:cNvPicPr>
            <a:picLocks noChangeAspect="1"/>
          </p:cNvPicPr>
          <p:nvPr/>
        </p:nvPicPr>
        <p:blipFill>
          <a:blip r:embed="rId3"/>
          <a:stretch>
            <a:fillRect/>
          </a:stretch>
        </p:blipFill>
        <p:spPr>
          <a:xfrm>
            <a:off x="6226401" y="2103120"/>
            <a:ext cx="4043572" cy="973999"/>
          </a:xfrm>
          <a:prstGeom prst="rect">
            <a:avLst/>
          </a:prstGeom>
        </p:spPr>
      </p:pic>
    </p:spTree>
    <p:extLst>
      <p:ext uri="{BB962C8B-B14F-4D97-AF65-F5344CB8AC3E}">
        <p14:creationId xmlns:p14="http://schemas.microsoft.com/office/powerpoint/2010/main" val="159013826"/>
      </p:ext>
    </p:extLst>
  </p:cSld>
  <p:clrMapOvr>
    <a:masterClrMapping/>
  </p:clrMapOvr>
  <p:transition>
    <p:fade/>
  </p:transition>
</p:sld>
</file>

<file path=ppt/theme/theme1.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AudienceTaxHTField0 xmlns="c6bb9d19-7926-47a4-9d93-93d54014735c">
      <Terms xmlns="http://schemas.microsoft.com/office/infopath/2007/PartnerControls"/>
    </AudienceTaxHTField0>
    <AverageRating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AD782177ECB24F489B6FFC2D5D3099D1" ma:contentTypeVersion="65" ma:contentTypeDescription="" ma:contentTypeScope="" ma:versionID="47160766eacd36269d2fd65704d81343">
  <xsd:schema xmlns:xsd="http://www.w3.org/2001/XMLSchema" xmlns:xs="http://www.w3.org/2001/XMLSchema" xmlns:p="http://schemas.microsoft.com/office/2006/metadata/properties" xmlns:ns1="http://schemas.microsoft.com/sharepoint/v3" xmlns:ns2="2295e2e7-0eeb-498e-8716-217bb2ee6ee3" xmlns:ns3="c6bb9d19-7926-47a4-9d93-93d54014735c" targetNamespace="http://schemas.microsoft.com/office/2006/metadata/properties" ma:root="true" ma:fieldsID="c832fa291f69295bc0d4e1b83a55794d" ns1:_="" ns2:_="" ns3:_="">
    <xsd:import namespace="http://schemas.microsoft.com/sharepoint/v3"/>
    <xsd:import namespace="2295e2e7-0eeb-498e-8716-217bb2ee6ee3"/>
    <xsd:import namespace="c6bb9d19-7926-47a4-9d93-93d54014735c"/>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element ref="ns1:AverageRating" minOccurs="0"/>
                <xsd:element ref="ns1:Rating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6bb9d19-7926-47a4-9d93-93d54014735c"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http://schemas.microsoft.com/office/2006/documentManagement/types"/>
    <ds:schemaRef ds:uri="http://purl.org/dc/elements/1.1/"/>
    <ds:schemaRef ds:uri="http://schemas.microsoft.com/office/infopath/2007/PartnerControls"/>
    <ds:schemaRef ds:uri="2295e2e7-0eeb-498e-8716-217bb2ee6ee3"/>
    <ds:schemaRef ds:uri="http://schemas.openxmlformats.org/package/2006/metadata/core-properties"/>
    <ds:schemaRef ds:uri="http://schemas.microsoft.com/office/2006/metadata/properties"/>
    <ds:schemaRef ds:uri="http://purl.org/dc/terms/"/>
    <ds:schemaRef ds:uri="c6bb9d19-7926-47a4-9d93-93d54014735c"/>
    <ds:schemaRef ds:uri="http://www.w3.org/XML/1998/namespace"/>
    <ds:schemaRef ds:uri="http://purl.org/dc/dcmitype/"/>
  </ds:schemaRefs>
</ds:datastoreItem>
</file>

<file path=customXml/itemProps3.xml><?xml version="1.0" encoding="utf-8"?>
<ds:datastoreItem xmlns:ds="http://schemas.openxmlformats.org/officeDocument/2006/customXml" ds:itemID="{9253FB22-03E3-4A41-BF56-63A021EAE4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c6bb9d19-7926-47a4-9d93-93d5401473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TechDays 2012 Devs v1</Template>
  <TotalTime>8671</TotalTime>
  <Words>707</Words>
  <Application>Microsoft Office PowerPoint</Application>
  <PresentationFormat>Custom</PresentationFormat>
  <Paragraphs>92</Paragraphs>
  <Slides>150</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150</vt:i4>
      </vt:variant>
    </vt:vector>
  </HeadingPairs>
  <TitlesOfParts>
    <vt:vector size="161" baseType="lpstr">
      <vt:lpstr>-apple-system</vt:lpstr>
      <vt:lpstr>Arial</vt:lpstr>
      <vt:lpstr>Arial</vt:lpstr>
      <vt:lpstr>Montserrat</vt:lpstr>
      <vt:lpstr>Open Sans</vt:lpstr>
      <vt:lpstr>Raleway</vt:lpstr>
      <vt:lpstr>Segoe UI</vt:lpstr>
      <vt:lpstr>Segoe UI Light</vt:lpstr>
      <vt:lpstr>Wingdings</vt:lpstr>
      <vt:lpstr>TechDays 2012 Devs v1</vt:lpstr>
      <vt:lpstr>Metro Template Colored Titles Segoe UI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Helen George</dc:creator>
  <cp:keywords>&lt;Any Related Keywords&gt;</cp:keywords>
  <dc:description>Template: Saku Uchikawa, Microsoft Corporation
Formatting:
Event Date: 
Event Location: 
Audience Type: Internal</dc:description>
  <cp:lastModifiedBy>maruti makwana</cp:lastModifiedBy>
  <cp:revision>632</cp:revision>
  <dcterms:created xsi:type="dcterms:W3CDTF">2012-02-07T06:07:07Z</dcterms:created>
  <dcterms:modified xsi:type="dcterms:W3CDTF">2019-05-11T11:08:56Z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0x010100B88FC3ECA26D1C46B3C4C83281D2EB9C00AD782177ECB24F489B6FFC2D5D3099D1</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